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3" r:id="rId4"/>
  </p:sldMasterIdLst>
  <p:notesMasterIdLst>
    <p:notesMasterId r:id="rId68"/>
  </p:notesMasterIdLst>
  <p:handoutMasterIdLst>
    <p:handoutMasterId r:id="rId69"/>
  </p:handoutMasterIdLst>
  <p:sldIdLst>
    <p:sldId id="277" r:id="rId5"/>
    <p:sldId id="359" r:id="rId6"/>
    <p:sldId id="360" r:id="rId7"/>
    <p:sldId id="355" r:id="rId8"/>
    <p:sldId id="356" r:id="rId9"/>
    <p:sldId id="357" r:id="rId10"/>
    <p:sldId id="358" r:id="rId11"/>
    <p:sldId id="297" r:id="rId12"/>
    <p:sldId id="314" r:id="rId13"/>
    <p:sldId id="298" r:id="rId14"/>
    <p:sldId id="354" r:id="rId15"/>
    <p:sldId id="299" r:id="rId16"/>
    <p:sldId id="361" r:id="rId17"/>
    <p:sldId id="301" r:id="rId18"/>
    <p:sldId id="339" r:id="rId19"/>
    <p:sldId id="343" r:id="rId20"/>
    <p:sldId id="346" r:id="rId21"/>
    <p:sldId id="348" r:id="rId22"/>
    <p:sldId id="363" r:id="rId23"/>
    <p:sldId id="366" r:id="rId24"/>
    <p:sldId id="369" r:id="rId25"/>
    <p:sldId id="264" r:id="rId26"/>
    <p:sldId id="302" r:id="rId27"/>
    <p:sldId id="274" r:id="rId28"/>
    <p:sldId id="352" r:id="rId29"/>
    <p:sldId id="320" r:id="rId30"/>
    <p:sldId id="349" r:id="rId31"/>
    <p:sldId id="285" r:id="rId32"/>
    <p:sldId id="331" r:id="rId33"/>
    <p:sldId id="334" r:id="rId34"/>
    <p:sldId id="344" r:id="rId35"/>
    <p:sldId id="345" r:id="rId36"/>
    <p:sldId id="350" r:id="rId37"/>
    <p:sldId id="351" r:id="rId38"/>
    <p:sldId id="327" r:id="rId39"/>
    <p:sldId id="303" r:id="rId40"/>
    <p:sldId id="290" r:id="rId41"/>
    <p:sldId id="311" r:id="rId42"/>
    <p:sldId id="312" r:id="rId43"/>
    <p:sldId id="313" r:id="rId44"/>
    <p:sldId id="342" r:id="rId45"/>
    <p:sldId id="315" r:id="rId46"/>
    <p:sldId id="337" r:id="rId47"/>
    <p:sldId id="340" r:id="rId48"/>
    <p:sldId id="319" r:id="rId49"/>
    <p:sldId id="321" r:id="rId50"/>
    <p:sldId id="353" r:id="rId51"/>
    <p:sldId id="322" r:id="rId52"/>
    <p:sldId id="323" r:id="rId53"/>
    <p:sldId id="292" r:id="rId54"/>
    <p:sldId id="324" r:id="rId55"/>
    <p:sldId id="325" r:id="rId56"/>
    <p:sldId id="364" r:id="rId57"/>
    <p:sldId id="329" r:id="rId58"/>
    <p:sldId id="365" r:id="rId59"/>
    <p:sldId id="295" r:id="rId60"/>
    <p:sldId id="296" r:id="rId61"/>
    <p:sldId id="330" r:id="rId62"/>
    <p:sldId id="332" r:id="rId63"/>
    <p:sldId id="333" r:id="rId64"/>
    <p:sldId id="367" r:id="rId65"/>
    <p:sldId id="368" r:id="rId66"/>
    <p:sldId id="28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FFFFFF"/>
    <a:srgbClr val="77D9E8"/>
    <a:srgbClr val="00CC66"/>
    <a:srgbClr val="00CC99"/>
    <a:srgbClr val="ED7D33"/>
    <a:srgbClr val="4872C4"/>
    <a:srgbClr val="E89500"/>
    <a:srgbClr val="FFC58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1735" autoAdjust="0"/>
  </p:normalViewPr>
  <p:slideViewPr>
    <p:cSldViewPr snapToGrid="0">
      <p:cViewPr>
        <p:scale>
          <a:sx n="50" d="100"/>
          <a:sy n="50" d="100"/>
        </p:scale>
        <p:origin x="48" y="29"/>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a.G.M.S.S it21802126" userId="b0e3e410-7a4d-4885-8478-90ceeb8b9bb0" providerId="ADAL" clId="{46683AF2-6B2C-40E0-8971-32968D5A4D4E}"/>
    <pc:docChg chg="modSld">
      <pc:chgData name="Silva.G.M.S.S it21802126" userId="b0e3e410-7a4d-4885-8478-90ceeb8b9bb0" providerId="ADAL" clId="{46683AF2-6B2C-40E0-8971-32968D5A4D4E}" dt="2025-02-15T09:44:07.434" v="1" actId="1038"/>
      <pc:docMkLst>
        <pc:docMk/>
      </pc:docMkLst>
      <pc:sldChg chg="modSp mod">
        <pc:chgData name="Silva.G.M.S.S it21802126" userId="b0e3e410-7a4d-4885-8478-90ceeb8b9bb0" providerId="ADAL" clId="{46683AF2-6B2C-40E0-8971-32968D5A4D4E}" dt="2025-02-15T09:44:07.434" v="1" actId="1038"/>
        <pc:sldMkLst>
          <pc:docMk/>
          <pc:sldMk cId="2619686696" sldId="290"/>
        </pc:sldMkLst>
        <pc:spChg chg="mod">
          <ac:chgData name="Silva.G.M.S.S it21802126" userId="b0e3e410-7a4d-4885-8478-90ceeb8b9bb0" providerId="ADAL" clId="{46683AF2-6B2C-40E0-8971-32968D5A4D4E}" dt="2025-02-15T09:44:07.434" v="1" actId="1038"/>
          <ac:spMkLst>
            <pc:docMk/>
            <pc:sldMk cId="2619686696" sldId="290"/>
            <ac:spMk id="19" creationId="{1C03C8EE-FA48-E677-4035-90E59F58043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jpeg"/></Relationships>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6.wdp"/></Relationships>
</file>

<file path=ppt/diagrams/_rels/data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svg"/><Relationship Id="rId1" Type="http://schemas.openxmlformats.org/officeDocument/2006/relationships/image" Target="../media/image54.png"/><Relationship Id="rId5" Type="http://schemas.openxmlformats.org/officeDocument/2006/relationships/image" Target="../media/image57.svg"/><Relationship Id="rId4"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6.wdp"/></Relationships>
</file>

<file path=ppt/diagrams/_rels/drawing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svg"/><Relationship Id="rId1" Type="http://schemas.openxmlformats.org/officeDocument/2006/relationships/image" Target="../media/image54.png"/><Relationship Id="rId5" Type="http://schemas.openxmlformats.org/officeDocument/2006/relationships/image" Target="../media/image57.svg"/><Relationship Id="rId4"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933851-6166-4F45-82A1-61B8DB81D26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72B0C80-44B5-4C5D-9E57-89E994BD2D90}">
      <dgm:prSet/>
      <dgm:spPr/>
      <dgm:t>
        <a:bodyPr/>
        <a:lstStyle/>
        <a:p>
          <a:pPr>
            <a:lnSpc>
              <a:spcPct val="100000"/>
            </a:lnSpc>
          </a:pPr>
          <a:r>
            <a:rPr lang="en-US"/>
            <a:t>Paper A: “Existing methods do not combine segmentation, material classification, and surface area calculation into a unified framework”[1]</a:t>
          </a:r>
        </a:p>
      </dgm:t>
    </dgm:pt>
    <dgm:pt modelId="{649EAB4F-434A-4E53-94FE-05989DBBE479}" type="parTrans" cxnId="{B43BFE3C-E33C-43AE-9BE0-7F171F86FAFE}">
      <dgm:prSet/>
      <dgm:spPr/>
      <dgm:t>
        <a:bodyPr/>
        <a:lstStyle/>
        <a:p>
          <a:endParaRPr lang="en-US"/>
        </a:p>
      </dgm:t>
    </dgm:pt>
    <dgm:pt modelId="{E556345F-2476-443E-BB34-44ECB3A8B00F}" type="sibTrans" cxnId="{B43BFE3C-E33C-43AE-9BE0-7F171F86FAFE}">
      <dgm:prSet/>
      <dgm:spPr/>
      <dgm:t>
        <a:bodyPr/>
        <a:lstStyle/>
        <a:p>
          <a:endParaRPr lang="en-US"/>
        </a:p>
      </dgm:t>
    </dgm:pt>
    <dgm:pt modelId="{0F6C5BD8-2653-4A56-A78B-4C9C38F2FC6D}">
      <dgm:prSet/>
      <dgm:spPr/>
      <dgm:t>
        <a:bodyPr/>
        <a:lstStyle/>
        <a:p>
          <a:pPr>
            <a:lnSpc>
              <a:spcPct val="100000"/>
            </a:lnSpc>
          </a:pPr>
          <a:r>
            <a:rPr lang="en-US"/>
            <a:t>Paper B: "Models struggle to perform consistently across varied urban landscapes with different structures, lighting, and materials “[2]</a:t>
          </a:r>
        </a:p>
      </dgm:t>
    </dgm:pt>
    <dgm:pt modelId="{2EED1444-4B13-45D9-83A8-6E82BF8D6CE4}" type="parTrans" cxnId="{4426B7FC-CCC7-4C24-800A-7B38356D3EB3}">
      <dgm:prSet/>
      <dgm:spPr/>
      <dgm:t>
        <a:bodyPr/>
        <a:lstStyle/>
        <a:p>
          <a:endParaRPr lang="en-US"/>
        </a:p>
      </dgm:t>
    </dgm:pt>
    <dgm:pt modelId="{8EEC1706-84BE-4357-A8B3-C300EF3FA166}" type="sibTrans" cxnId="{4426B7FC-CCC7-4C24-800A-7B38356D3EB3}">
      <dgm:prSet/>
      <dgm:spPr/>
      <dgm:t>
        <a:bodyPr/>
        <a:lstStyle/>
        <a:p>
          <a:endParaRPr lang="en-US"/>
        </a:p>
      </dgm:t>
    </dgm:pt>
    <dgm:pt modelId="{FB67282B-3929-45D2-A93F-D8C8B537D73F}">
      <dgm:prSet/>
      <dgm:spPr/>
      <dgm:t>
        <a:bodyPr/>
        <a:lstStyle/>
        <a:p>
          <a:pPr>
            <a:lnSpc>
              <a:spcPct val="100000"/>
            </a:lnSpc>
          </a:pPr>
          <a:r>
            <a:rPr lang="en-US"/>
            <a:t>Paper C: "Surface area estimation is often disconnected from segmentation and material workflows, reducing accuracy “[3]</a:t>
          </a:r>
        </a:p>
      </dgm:t>
    </dgm:pt>
    <dgm:pt modelId="{80111B55-BBD3-4A07-B0CE-87F5E2852FAC}" type="parTrans" cxnId="{5BC95B84-C75D-4539-B223-B492D580F761}">
      <dgm:prSet/>
      <dgm:spPr/>
      <dgm:t>
        <a:bodyPr/>
        <a:lstStyle/>
        <a:p>
          <a:endParaRPr lang="en-US"/>
        </a:p>
      </dgm:t>
    </dgm:pt>
    <dgm:pt modelId="{019A0F3F-7251-41DF-873E-ED896726E7A6}" type="sibTrans" cxnId="{5BC95B84-C75D-4539-B223-B492D580F761}">
      <dgm:prSet/>
      <dgm:spPr/>
      <dgm:t>
        <a:bodyPr/>
        <a:lstStyle/>
        <a:p>
          <a:endParaRPr lang="en-US"/>
        </a:p>
      </dgm:t>
    </dgm:pt>
    <dgm:pt modelId="{9D544A9F-9CDE-4A55-99B8-E63B244F8222}" type="pres">
      <dgm:prSet presAssocID="{B1933851-6166-4F45-82A1-61B8DB81D26D}" presName="root" presStyleCnt="0">
        <dgm:presLayoutVars>
          <dgm:dir/>
          <dgm:resizeHandles val="exact"/>
        </dgm:presLayoutVars>
      </dgm:prSet>
      <dgm:spPr/>
    </dgm:pt>
    <dgm:pt modelId="{3B40F8D1-A331-4EB6-BF5A-D064A8EC2248}" type="pres">
      <dgm:prSet presAssocID="{872B0C80-44B5-4C5D-9E57-89E994BD2D90}" presName="compNode" presStyleCnt="0"/>
      <dgm:spPr/>
    </dgm:pt>
    <dgm:pt modelId="{9FFEB7ED-E0A0-4D7E-BDCD-31CADA057FD4}" type="pres">
      <dgm:prSet presAssocID="{872B0C80-44B5-4C5D-9E57-89E994BD2D90}" presName="bgRect" presStyleLbl="bgShp" presStyleIdx="0" presStyleCnt="3"/>
      <dgm:spPr/>
    </dgm:pt>
    <dgm:pt modelId="{820416F7-31F7-495F-BD08-DD7620EEDDA0}" type="pres">
      <dgm:prSet presAssocID="{872B0C80-44B5-4C5D-9E57-89E994BD2D90}"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D63B502-8B13-43BC-AD24-B50A5FABC48C}" type="pres">
      <dgm:prSet presAssocID="{872B0C80-44B5-4C5D-9E57-89E994BD2D90}" presName="spaceRect" presStyleCnt="0"/>
      <dgm:spPr/>
    </dgm:pt>
    <dgm:pt modelId="{D8732A36-25A1-4A0F-9F15-A8D8E6198C6B}" type="pres">
      <dgm:prSet presAssocID="{872B0C80-44B5-4C5D-9E57-89E994BD2D90}" presName="parTx" presStyleLbl="revTx" presStyleIdx="0" presStyleCnt="3">
        <dgm:presLayoutVars>
          <dgm:chMax val="0"/>
          <dgm:chPref val="0"/>
        </dgm:presLayoutVars>
      </dgm:prSet>
      <dgm:spPr/>
    </dgm:pt>
    <dgm:pt modelId="{DCB2D896-8DD8-459C-BD94-B7747A694C91}" type="pres">
      <dgm:prSet presAssocID="{E556345F-2476-443E-BB34-44ECB3A8B00F}" presName="sibTrans" presStyleCnt="0"/>
      <dgm:spPr/>
    </dgm:pt>
    <dgm:pt modelId="{398019F4-BD7F-4821-9E3C-070DCF428CD3}" type="pres">
      <dgm:prSet presAssocID="{0F6C5BD8-2653-4A56-A78B-4C9C38F2FC6D}" presName="compNode" presStyleCnt="0"/>
      <dgm:spPr/>
    </dgm:pt>
    <dgm:pt modelId="{371AA1B2-60E4-41C4-BA8F-461825EF9B80}" type="pres">
      <dgm:prSet presAssocID="{0F6C5BD8-2653-4A56-A78B-4C9C38F2FC6D}" presName="bgRect" presStyleLbl="bgShp" presStyleIdx="1" presStyleCnt="3"/>
      <dgm:spPr/>
    </dgm:pt>
    <dgm:pt modelId="{83E116EB-DFBA-445F-9003-CFD8ED12446C}" type="pres">
      <dgm:prSet presAssocID="{0F6C5BD8-2653-4A56-A78B-4C9C38F2FC6D}" presName="iconRect"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3000" b="-3000"/>
          </a:stretch>
        </a:blipFill>
      </dgm:spPr>
    </dgm:pt>
    <dgm:pt modelId="{E0DDF370-034F-412D-A9A6-17C1DA7CA92C}" type="pres">
      <dgm:prSet presAssocID="{0F6C5BD8-2653-4A56-A78B-4C9C38F2FC6D}" presName="spaceRect" presStyleCnt="0"/>
      <dgm:spPr/>
    </dgm:pt>
    <dgm:pt modelId="{5A9760F4-89F3-4C12-8DB3-BDB76443B8BE}" type="pres">
      <dgm:prSet presAssocID="{0F6C5BD8-2653-4A56-A78B-4C9C38F2FC6D}" presName="parTx" presStyleLbl="revTx" presStyleIdx="1" presStyleCnt="3">
        <dgm:presLayoutVars>
          <dgm:chMax val="0"/>
          <dgm:chPref val="0"/>
        </dgm:presLayoutVars>
      </dgm:prSet>
      <dgm:spPr/>
    </dgm:pt>
    <dgm:pt modelId="{9C4BC116-3F4E-4D59-A5F8-310B4D543D9A}" type="pres">
      <dgm:prSet presAssocID="{8EEC1706-84BE-4357-A8B3-C300EF3FA166}" presName="sibTrans" presStyleCnt="0"/>
      <dgm:spPr/>
    </dgm:pt>
    <dgm:pt modelId="{DC4750BC-A52A-4B2F-9918-69D104BF2990}" type="pres">
      <dgm:prSet presAssocID="{FB67282B-3929-45D2-A93F-D8C8B537D73F}" presName="compNode" presStyleCnt="0"/>
      <dgm:spPr/>
    </dgm:pt>
    <dgm:pt modelId="{0EC0F01F-EC66-4DAD-A190-957AE7E623DD}" type="pres">
      <dgm:prSet presAssocID="{FB67282B-3929-45D2-A93F-D8C8B537D73F}" presName="bgRect" presStyleLbl="bgShp" presStyleIdx="2" presStyleCnt="3"/>
      <dgm:spPr/>
    </dgm:pt>
    <dgm:pt modelId="{EADF716F-F2EC-4725-A9F2-980974904D90}" type="pres">
      <dgm:prSet presAssocID="{FB67282B-3929-45D2-A93F-D8C8B537D73F}" presName="iconRect" presStyleLbl="node1" presStyleIdx="2" presStyleCnt="3" custScaleX="113253" custScaleY="96490"/>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9000" b="-9000"/>
          </a:stretch>
        </a:blipFill>
      </dgm:spPr>
    </dgm:pt>
    <dgm:pt modelId="{C3BACA27-1CF2-4CF0-B3F6-A1FA3324641A}" type="pres">
      <dgm:prSet presAssocID="{FB67282B-3929-45D2-A93F-D8C8B537D73F}" presName="spaceRect" presStyleCnt="0"/>
      <dgm:spPr/>
    </dgm:pt>
    <dgm:pt modelId="{56DFD19B-063C-40E2-B7FF-5C6E5845F00C}" type="pres">
      <dgm:prSet presAssocID="{FB67282B-3929-45D2-A93F-D8C8B537D73F}" presName="parTx" presStyleLbl="revTx" presStyleIdx="2" presStyleCnt="3">
        <dgm:presLayoutVars>
          <dgm:chMax val="0"/>
          <dgm:chPref val="0"/>
        </dgm:presLayoutVars>
      </dgm:prSet>
      <dgm:spPr/>
    </dgm:pt>
  </dgm:ptLst>
  <dgm:cxnLst>
    <dgm:cxn modelId="{F4B7CE2F-4275-4B90-9E5C-292B15711AE2}" type="presOf" srcId="{FB67282B-3929-45D2-A93F-D8C8B537D73F}" destId="{56DFD19B-063C-40E2-B7FF-5C6E5845F00C}" srcOrd="0" destOrd="0" presId="urn:microsoft.com/office/officeart/2018/2/layout/IconVerticalSolidList"/>
    <dgm:cxn modelId="{B43BFE3C-E33C-43AE-9BE0-7F171F86FAFE}" srcId="{B1933851-6166-4F45-82A1-61B8DB81D26D}" destId="{872B0C80-44B5-4C5D-9E57-89E994BD2D90}" srcOrd="0" destOrd="0" parTransId="{649EAB4F-434A-4E53-94FE-05989DBBE479}" sibTransId="{E556345F-2476-443E-BB34-44ECB3A8B00F}"/>
    <dgm:cxn modelId="{66C3E76A-D50F-45CE-B04B-3E11CEFB6BB0}" type="presOf" srcId="{0F6C5BD8-2653-4A56-A78B-4C9C38F2FC6D}" destId="{5A9760F4-89F3-4C12-8DB3-BDB76443B8BE}" srcOrd="0" destOrd="0" presId="urn:microsoft.com/office/officeart/2018/2/layout/IconVerticalSolidList"/>
    <dgm:cxn modelId="{5BC95B84-C75D-4539-B223-B492D580F761}" srcId="{B1933851-6166-4F45-82A1-61B8DB81D26D}" destId="{FB67282B-3929-45D2-A93F-D8C8B537D73F}" srcOrd="2" destOrd="0" parTransId="{80111B55-BBD3-4A07-B0CE-87F5E2852FAC}" sibTransId="{019A0F3F-7251-41DF-873E-ED896726E7A6}"/>
    <dgm:cxn modelId="{26411291-0A0B-41E0-8C1B-65AC2BCF28EB}" type="presOf" srcId="{872B0C80-44B5-4C5D-9E57-89E994BD2D90}" destId="{D8732A36-25A1-4A0F-9F15-A8D8E6198C6B}" srcOrd="0" destOrd="0" presId="urn:microsoft.com/office/officeart/2018/2/layout/IconVerticalSolidList"/>
    <dgm:cxn modelId="{8D3A1A9C-0B54-4941-A384-C3BEBE1654B2}" type="presOf" srcId="{B1933851-6166-4F45-82A1-61B8DB81D26D}" destId="{9D544A9F-9CDE-4A55-99B8-E63B244F8222}" srcOrd="0" destOrd="0" presId="urn:microsoft.com/office/officeart/2018/2/layout/IconVerticalSolidList"/>
    <dgm:cxn modelId="{4426B7FC-CCC7-4C24-800A-7B38356D3EB3}" srcId="{B1933851-6166-4F45-82A1-61B8DB81D26D}" destId="{0F6C5BD8-2653-4A56-A78B-4C9C38F2FC6D}" srcOrd="1" destOrd="0" parTransId="{2EED1444-4B13-45D9-83A8-6E82BF8D6CE4}" sibTransId="{8EEC1706-84BE-4357-A8B3-C300EF3FA166}"/>
    <dgm:cxn modelId="{3907EF86-6602-4AD5-8F8F-F9E379CDE721}" type="presParOf" srcId="{9D544A9F-9CDE-4A55-99B8-E63B244F8222}" destId="{3B40F8D1-A331-4EB6-BF5A-D064A8EC2248}" srcOrd="0" destOrd="0" presId="urn:microsoft.com/office/officeart/2018/2/layout/IconVerticalSolidList"/>
    <dgm:cxn modelId="{F2CA9558-6023-4634-A79D-584FEBA18D72}" type="presParOf" srcId="{3B40F8D1-A331-4EB6-BF5A-D064A8EC2248}" destId="{9FFEB7ED-E0A0-4D7E-BDCD-31CADA057FD4}" srcOrd="0" destOrd="0" presId="urn:microsoft.com/office/officeart/2018/2/layout/IconVerticalSolidList"/>
    <dgm:cxn modelId="{7C2C5987-9F4F-4DFC-98AD-3697B7A5D5A6}" type="presParOf" srcId="{3B40F8D1-A331-4EB6-BF5A-D064A8EC2248}" destId="{820416F7-31F7-495F-BD08-DD7620EEDDA0}" srcOrd="1" destOrd="0" presId="urn:microsoft.com/office/officeart/2018/2/layout/IconVerticalSolidList"/>
    <dgm:cxn modelId="{A4E8A26A-0182-4BC7-A4DE-7A4E067148BF}" type="presParOf" srcId="{3B40F8D1-A331-4EB6-BF5A-D064A8EC2248}" destId="{AD63B502-8B13-43BC-AD24-B50A5FABC48C}" srcOrd="2" destOrd="0" presId="urn:microsoft.com/office/officeart/2018/2/layout/IconVerticalSolidList"/>
    <dgm:cxn modelId="{6BCA4B28-401F-4E3B-A928-07A242237258}" type="presParOf" srcId="{3B40F8D1-A331-4EB6-BF5A-D064A8EC2248}" destId="{D8732A36-25A1-4A0F-9F15-A8D8E6198C6B}" srcOrd="3" destOrd="0" presId="urn:microsoft.com/office/officeart/2018/2/layout/IconVerticalSolidList"/>
    <dgm:cxn modelId="{3E3467BA-9CDA-400C-A244-B18178EF87C6}" type="presParOf" srcId="{9D544A9F-9CDE-4A55-99B8-E63B244F8222}" destId="{DCB2D896-8DD8-459C-BD94-B7747A694C91}" srcOrd="1" destOrd="0" presId="urn:microsoft.com/office/officeart/2018/2/layout/IconVerticalSolidList"/>
    <dgm:cxn modelId="{897D171E-455E-4BC5-88ED-8F1006DB223D}" type="presParOf" srcId="{9D544A9F-9CDE-4A55-99B8-E63B244F8222}" destId="{398019F4-BD7F-4821-9E3C-070DCF428CD3}" srcOrd="2" destOrd="0" presId="urn:microsoft.com/office/officeart/2018/2/layout/IconVerticalSolidList"/>
    <dgm:cxn modelId="{E9D71DFB-0305-4E8E-9320-F356ECD7E96A}" type="presParOf" srcId="{398019F4-BD7F-4821-9E3C-070DCF428CD3}" destId="{371AA1B2-60E4-41C4-BA8F-461825EF9B80}" srcOrd="0" destOrd="0" presId="urn:microsoft.com/office/officeart/2018/2/layout/IconVerticalSolidList"/>
    <dgm:cxn modelId="{063DC4D6-E82C-410E-9A2F-802A5D68C17A}" type="presParOf" srcId="{398019F4-BD7F-4821-9E3C-070DCF428CD3}" destId="{83E116EB-DFBA-445F-9003-CFD8ED12446C}" srcOrd="1" destOrd="0" presId="urn:microsoft.com/office/officeart/2018/2/layout/IconVerticalSolidList"/>
    <dgm:cxn modelId="{1B5122CD-53B6-497C-BD67-B2EAF043A790}" type="presParOf" srcId="{398019F4-BD7F-4821-9E3C-070DCF428CD3}" destId="{E0DDF370-034F-412D-A9A6-17C1DA7CA92C}" srcOrd="2" destOrd="0" presId="urn:microsoft.com/office/officeart/2018/2/layout/IconVerticalSolidList"/>
    <dgm:cxn modelId="{E3E520AC-2E97-42C2-877A-671FE8F5FE6E}" type="presParOf" srcId="{398019F4-BD7F-4821-9E3C-070DCF428CD3}" destId="{5A9760F4-89F3-4C12-8DB3-BDB76443B8BE}" srcOrd="3" destOrd="0" presId="urn:microsoft.com/office/officeart/2018/2/layout/IconVerticalSolidList"/>
    <dgm:cxn modelId="{5B162A0F-BB75-4FBE-A68B-590241E942DE}" type="presParOf" srcId="{9D544A9F-9CDE-4A55-99B8-E63B244F8222}" destId="{9C4BC116-3F4E-4D59-A5F8-310B4D543D9A}" srcOrd="3" destOrd="0" presId="urn:microsoft.com/office/officeart/2018/2/layout/IconVerticalSolidList"/>
    <dgm:cxn modelId="{CA53AE2D-18D4-4AB3-A5AC-6005456EFC9A}" type="presParOf" srcId="{9D544A9F-9CDE-4A55-99B8-E63B244F8222}" destId="{DC4750BC-A52A-4B2F-9918-69D104BF2990}" srcOrd="4" destOrd="0" presId="urn:microsoft.com/office/officeart/2018/2/layout/IconVerticalSolidList"/>
    <dgm:cxn modelId="{139E87AF-18D1-450F-9990-982E31714FA2}" type="presParOf" srcId="{DC4750BC-A52A-4B2F-9918-69D104BF2990}" destId="{0EC0F01F-EC66-4DAD-A190-957AE7E623DD}" srcOrd="0" destOrd="0" presId="urn:microsoft.com/office/officeart/2018/2/layout/IconVerticalSolidList"/>
    <dgm:cxn modelId="{6B1B459A-640B-4102-BEF6-7F8E6F39609A}" type="presParOf" srcId="{DC4750BC-A52A-4B2F-9918-69D104BF2990}" destId="{EADF716F-F2EC-4725-A9F2-980974904D90}" srcOrd="1" destOrd="0" presId="urn:microsoft.com/office/officeart/2018/2/layout/IconVerticalSolidList"/>
    <dgm:cxn modelId="{771F3E86-6C52-4B0A-B6A3-1116FAE1E71D}" type="presParOf" srcId="{DC4750BC-A52A-4B2F-9918-69D104BF2990}" destId="{C3BACA27-1CF2-4CF0-B3F6-A1FA3324641A}" srcOrd="2" destOrd="0" presId="urn:microsoft.com/office/officeart/2018/2/layout/IconVerticalSolidList"/>
    <dgm:cxn modelId="{C0745B45-B371-4C23-8DC8-E56D880DD714}" type="presParOf" srcId="{DC4750BC-A52A-4B2F-9918-69D104BF2990}" destId="{56DFD19B-063C-40E2-B7FF-5C6E5845F00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933851-6166-4F45-82A1-61B8DB81D26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72B0C80-44B5-4C5D-9E57-89E994BD2D90}">
      <dgm:prSet/>
      <dgm:spPr/>
      <dgm:t>
        <a:bodyPr/>
        <a:lstStyle/>
        <a:p>
          <a:pPr>
            <a:lnSpc>
              <a:spcPct val="100000"/>
            </a:lnSpc>
          </a:pPr>
          <a:r>
            <a:rPr lang="en-US"/>
            <a:t>Paper A: "Design and Implementation of Low Cost IoT Sensor System for Urban Heat Island Observation“ [1]</a:t>
          </a:r>
        </a:p>
      </dgm:t>
    </dgm:pt>
    <dgm:pt modelId="{649EAB4F-434A-4E53-94FE-05989DBBE479}" type="parTrans" cxnId="{B43BFE3C-E33C-43AE-9BE0-7F171F86FAFE}">
      <dgm:prSet/>
      <dgm:spPr/>
      <dgm:t>
        <a:bodyPr/>
        <a:lstStyle/>
        <a:p>
          <a:endParaRPr lang="en-US"/>
        </a:p>
      </dgm:t>
    </dgm:pt>
    <dgm:pt modelId="{E556345F-2476-443E-BB34-44ECB3A8B00F}" type="sibTrans" cxnId="{B43BFE3C-E33C-43AE-9BE0-7F171F86FAFE}">
      <dgm:prSet/>
      <dgm:spPr/>
      <dgm:t>
        <a:bodyPr/>
        <a:lstStyle/>
        <a:p>
          <a:endParaRPr lang="en-US"/>
        </a:p>
      </dgm:t>
    </dgm:pt>
    <dgm:pt modelId="{0F6C5BD8-2653-4A56-A78B-4C9C38F2FC6D}">
      <dgm:prSet/>
      <dgm:spPr/>
      <dgm:t>
        <a:bodyPr/>
        <a:lstStyle/>
        <a:p>
          <a:pPr>
            <a:lnSpc>
              <a:spcPct val="100000"/>
            </a:lnSpc>
          </a:pPr>
          <a:r>
            <a:rPr lang="en-US"/>
            <a:t>Paper B: "Mobile technologies and services for environmental monitoring: The Citi-Sense-MOB approach“[2]</a:t>
          </a:r>
        </a:p>
      </dgm:t>
    </dgm:pt>
    <dgm:pt modelId="{2EED1444-4B13-45D9-83A8-6E82BF8D6CE4}" type="parTrans" cxnId="{4426B7FC-CCC7-4C24-800A-7B38356D3EB3}">
      <dgm:prSet/>
      <dgm:spPr/>
      <dgm:t>
        <a:bodyPr/>
        <a:lstStyle/>
        <a:p>
          <a:endParaRPr lang="en-US"/>
        </a:p>
      </dgm:t>
    </dgm:pt>
    <dgm:pt modelId="{8EEC1706-84BE-4357-A8B3-C300EF3FA166}" type="sibTrans" cxnId="{4426B7FC-CCC7-4C24-800A-7B38356D3EB3}">
      <dgm:prSet/>
      <dgm:spPr/>
      <dgm:t>
        <a:bodyPr/>
        <a:lstStyle/>
        <a:p>
          <a:endParaRPr lang="en-US"/>
        </a:p>
      </dgm:t>
    </dgm:pt>
    <dgm:pt modelId="{FB67282B-3929-45D2-A93F-D8C8B537D73F}">
      <dgm:prSet/>
      <dgm:spPr/>
      <dgm:t>
        <a:bodyPr/>
        <a:lstStyle/>
        <a:p>
          <a:pPr>
            <a:lnSpc>
              <a:spcPct val="100000"/>
            </a:lnSpc>
          </a:pPr>
          <a:r>
            <a:rPr lang="en-US"/>
            <a:t>Paper C: "Automatic Estimation for Visual Quality Changes of Street Space via Street-View Images and Multimodal Large Language Models“[3]</a:t>
          </a:r>
        </a:p>
      </dgm:t>
    </dgm:pt>
    <dgm:pt modelId="{80111B55-BBD3-4A07-B0CE-87F5E2852FAC}" type="parTrans" cxnId="{5BC95B84-C75D-4539-B223-B492D580F761}">
      <dgm:prSet/>
      <dgm:spPr/>
      <dgm:t>
        <a:bodyPr/>
        <a:lstStyle/>
        <a:p>
          <a:endParaRPr lang="en-US"/>
        </a:p>
      </dgm:t>
    </dgm:pt>
    <dgm:pt modelId="{019A0F3F-7251-41DF-873E-ED896726E7A6}" type="sibTrans" cxnId="{5BC95B84-C75D-4539-B223-B492D580F761}">
      <dgm:prSet/>
      <dgm:spPr/>
      <dgm:t>
        <a:bodyPr/>
        <a:lstStyle/>
        <a:p>
          <a:endParaRPr lang="en-US"/>
        </a:p>
      </dgm:t>
    </dgm:pt>
    <dgm:pt modelId="{9D544A9F-9CDE-4A55-99B8-E63B244F8222}" type="pres">
      <dgm:prSet presAssocID="{B1933851-6166-4F45-82A1-61B8DB81D26D}" presName="root" presStyleCnt="0">
        <dgm:presLayoutVars>
          <dgm:dir/>
          <dgm:resizeHandles val="exact"/>
        </dgm:presLayoutVars>
      </dgm:prSet>
      <dgm:spPr/>
    </dgm:pt>
    <dgm:pt modelId="{3B40F8D1-A331-4EB6-BF5A-D064A8EC2248}" type="pres">
      <dgm:prSet presAssocID="{872B0C80-44B5-4C5D-9E57-89E994BD2D90}" presName="compNode" presStyleCnt="0"/>
      <dgm:spPr/>
    </dgm:pt>
    <dgm:pt modelId="{9FFEB7ED-E0A0-4D7E-BDCD-31CADA057FD4}" type="pres">
      <dgm:prSet presAssocID="{872B0C80-44B5-4C5D-9E57-89E994BD2D90}" presName="bgRect" presStyleLbl="bgShp" presStyleIdx="0" presStyleCnt="3"/>
      <dgm:spPr/>
    </dgm:pt>
    <dgm:pt modelId="{820416F7-31F7-495F-BD08-DD7620EEDDA0}" type="pres">
      <dgm:prSet presAssocID="{872B0C80-44B5-4C5D-9E57-89E994BD2D90}"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AD63B502-8B13-43BC-AD24-B50A5FABC48C}" type="pres">
      <dgm:prSet presAssocID="{872B0C80-44B5-4C5D-9E57-89E994BD2D90}" presName="spaceRect" presStyleCnt="0"/>
      <dgm:spPr/>
    </dgm:pt>
    <dgm:pt modelId="{D8732A36-25A1-4A0F-9F15-A8D8E6198C6B}" type="pres">
      <dgm:prSet presAssocID="{872B0C80-44B5-4C5D-9E57-89E994BD2D90}" presName="parTx" presStyleLbl="revTx" presStyleIdx="0" presStyleCnt="3">
        <dgm:presLayoutVars>
          <dgm:chMax val="0"/>
          <dgm:chPref val="0"/>
        </dgm:presLayoutVars>
      </dgm:prSet>
      <dgm:spPr/>
    </dgm:pt>
    <dgm:pt modelId="{DCB2D896-8DD8-459C-BD94-B7747A694C91}" type="pres">
      <dgm:prSet presAssocID="{E556345F-2476-443E-BB34-44ECB3A8B00F}" presName="sibTrans" presStyleCnt="0"/>
      <dgm:spPr/>
    </dgm:pt>
    <dgm:pt modelId="{398019F4-BD7F-4821-9E3C-070DCF428CD3}" type="pres">
      <dgm:prSet presAssocID="{0F6C5BD8-2653-4A56-A78B-4C9C38F2FC6D}" presName="compNode" presStyleCnt="0"/>
      <dgm:spPr/>
    </dgm:pt>
    <dgm:pt modelId="{371AA1B2-60E4-41C4-BA8F-461825EF9B80}" type="pres">
      <dgm:prSet presAssocID="{0F6C5BD8-2653-4A56-A78B-4C9C38F2FC6D}" presName="bgRect" presStyleLbl="bgShp" presStyleIdx="1" presStyleCnt="3"/>
      <dgm:spPr/>
    </dgm:pt>
    <dgm:pt modelId="{83E116EB-DFBA-445F-9003-CFD8ED12446C}" type="pres">
      <dgm:prSet presAssocID="{0F6C5BD8-2653-4A56-A78B-4C9C38F2FC6D}" presName="iconRect" presStyleLbl="node1" presStyleIdx="1" presStyleCnt="3"/>
      <dgm:spPr>
        <a:blipFill dpi="0" rotWithShape="1">
          <a:blip xmlns:r="http://schemas.openxmlformats.org/officeDocument/2006/relationships" r:embed="rId3">
            <a:extLst>
              <a:ext uri="{BEBA8EAE-BF5A-486C-A8C5-ECC9F3942E4B}">
                <a14:imgProps xmlns:a14="http://schemas.microsoft.com/office/drawing/2010/main">
                  <a14:imgLayer r:embed="rId4">
                    <a14:imgEffect>
                      <a14:backgroundRemoval t="9396" b="89933" l="7658" r="93243">
                        <a14:foregroundMark x1="8108" y1="26846" x2="8108" y2="26846"/>
                        <a14:foregroundMark x1="20721" y1="29530" x2="20721" y2="29530"/>
                        <a14:foregroundMark x1="51802" y1="43624" x2="51802" y2="43624"/>
                        <a14:foregroundMark x1="50000" y1="37584" x2="50000" y2="37584"/>
                        <a14:foregroundMark x1="46847" y1="32215" x2="46847" y2="32215"/>
                        <a14:foregroundMark x1="54955" y1="48322" x2="54955" y2="48322"/>
                        <a14:foregroundMark x1="58108" y1="51678" x2="58108" y2="51678"/>
                        <a14:foregroundMark x1="58108" y1="51678" x2="58108" y2="51678"/>
                        <a14:foregroundMark x1="62162" y1="52349" x2="62162" y2="52349"/>
                        <a14:foregroundMark x1="69369" y1="44295" x2="69369" y2="44295"/>
                        <a14:foregroundMark x1="51802" y1="21477" x2="51802" y2="21477"/>
                        <a14:foregroundMark x1="67117" y1="30872" x2="67117" y2="30872"/>
                        <a14:foregroundMark x1="65766" y1="26846" x2="65766" y2="26846"/>
                        <a14:foregroundMark x1="65766" y1="25503" x2="65766" y2="25503"/>
                        <a14:foregroundMark x1="57658" y1="34899" x2="57658" y2="34899"/>
                        <a14:foregroundMark x1="26126" y1="34228" x2="26126" y2="34228"/>
                        <a14:foregroundMark x1="77027" y1="40940" x2="77027" y2="40940"/>
                        <a14:foregroundMark x1="84234" y1="41611" x2="84234" y2="41611"/>
                        <a14:foregroundMark x1="68919" y1="80537" x2="68919" y2="80537"/>
                        <a14:foregroundMark x1="89640" y1="77181" x2="89640" y2="77181"/>
                        <a14:foregroundMark x1="57658" y1="80537" x2="57658" y2="80537"/>
                        <a14:foregroundMark x1="65766" y1="77852" x2="65766" y2="77852"/>
                        <a14:foregroundMark x1="57207" y1="77181" x2="57207" y2="77181"/>
                        <a14:foregroundMark x1="53153" y1="79195" x2="53153" y2="79195"/>
                        <a14:foregroundMark x1="61261" y1="35570" x2="61261" y2="35570"/>
                        <a14:foregroundMark x1="56306" y1="30201" x2="56306" y2="30201"/>
                        <a14:foregroundMark x1="37838" y1="78523" x2="37838" y2="78523"/>
                        <a14:foregroundMark x1="45045" y1="80537" x2="45045" y2="80537"/>
                        <a14:foregroundMark x1="32432" y1="76510" x2="32432" y2="76510"/>
                        <a14:foregroundMark x1="27928" y1="79195" x2="27928" y2="79195"/>
                        <a14:foregroundMark x1="24324" y1="79195" x2="24324" y2="79195"/>
                        <a14:foregroundMark x1="23874" y1="71812" x2="23874" y2="71812"/>
                        <a14:foregroundMark x1="20721" y1="76510" x2="20721" y2="76510"/>
                        <a14:foregroundMark x1="13514" y1="71812" x2="13514" y2="71812"/>
                        <a14:foregroundMark x1="16667" y1="77181" x2="16667" y2="77181"/>
                        <a14:foregroundMark x1="80180" y1="75839" x2="80180" y2="75839"/>
                        <a14:foregroundMark x1="93243" y1="77852" x2="93243" y2="77852"/>
                        <a14:foregroundMark x1="17568" y1="71812" x2="17568" y2="71812"/>
                        <a14:foregroundMark x1="16667" y1="71141" x2="16667" y2="71141"/>
                        <a14:backgroundMark x1="40090" y1="76510" x2="40090" y2="76510"/>
                        <a14:backgroundMark x1="59910" y1="77181" x2="59910" y2="77181"/>
                        <a14:backgroundMark x1="66216" y1="76510" x2="66216" y2="76510"/>
                        <a14:backgroundMark x1="27928" y1="80537" x2="27928" y2="80537"/>
                        <a14:backgroundMark x1="21171" y1="77181" x2="21171" y2="77181"/>
                        <a14:backgroundMark x1="66216" y1="24832" x2="66216" y2="24832"/>
                        <a14:backgroundMark x1="55405" y1="29530" x2="55405" y2="29530"/>
                        <a14:backgroundMark x1="56306" y1="28859" x2="56306" y2="28859"/>
                        <a14:backgroundMark x1="18018" y1="71812" x2="18018" y2="71812"/>
                        <a14:backgroundMark x1="91892" y1="79195" x2="91892" y2="79195"/>
                        <a14:backgroundMark x1="91441" y1="74497" x2="91441" y2="74497"/>
                      </a14:backgroundRemoval>
                    </a14:imgEffect>
                  </a14:imgLayer>
                </a14:imgProps>
              </a:ext>
            </a:extLst>
          </a:blip>
          <a:srcRect/>
          <a:stretch>
            <a:fillRect l="1517" t="9033" r="8899" b="16720"/>
          </a:stretch>
        </a:blipFill>
      </dgm:spPr>
      <dgm:extLst>
        <a:ext uri="{E40237B7-FDA0-4F09-8148-C483321AD2D9}">
          <dgm14:cNvPr xmlns:dgm14="http://schemas.microsoft.com/office/drawing/2010/diagram" id="0" name="" descr="Robot"/>
        </a:ext>
      </dgm:extLst>
    </dgm:pt>
    <dgm:pt modelId="{E0DDF370-034F-412D-A9A6-17C1DA7CA92C}" type="pres">
      <dgm:prSet presAssocID="{0F6C5BD8-2653-4A56-A78B-4C9C38F2FC6D}" presName="spaceRect" presStyleCnt="0"/>
      <dgm:spPr/>
    </dgm:pt>
    <dgm:pt modelId="{5A9760F4-89F3-4C12-8DB3-BDB76443B8BE}" type="pres">
      <dgm:prSet presAssocID="{0F6C5BD8-2653-4A56-A78B-4C9C38F2FC6D}" presName="parTx" presStyleLbl="revTx" presStyleIdx="1" presStyleCnt="3">
        <dgm:presLayoutVars>
          <dgm:chMax val="0"/>
          <dgm:chPref val="0"/>
        </dgm:presLayoutVars>
      </dgm:prSet>
      <dgm:spPr/>
    </dgm:pt>
    <dgm:pt modelId="{9C4BC116-3F4E-4D59-A5F8-310B4D543D9A}" type="pres">
      <dgm:prSet presAssocID="{8EEC1706-84BE-4357-A8B3-C300EF3FA166}" presName="sibTrans" presStyleCnt="0"/>
      <dgm:spPr/>
    </dgm:pt>
    <dgm:pt modelId="{DC4750BC-A52A-4B2F-9918-69D104BF2990}" type="pres">
      <dgm:prSet presAssocID="{FB67282B-3929-45D2-A93F-D8C8B537D73F}" presName="compNode" presStyleCnt="0"/>
      <dgm:spPr/>
    </dgm:pt>
    <dgm:pt modelId="{0EC0F01F-EC66-4DAD-A190-957AE7E623DD}" type="pres">
      <dgm:prSet presAssocID="{FB67282B-3929-45D2-A93F-D8C8B537D73F}" presName="bgRect" presStyleLbl="bgShp" presStyleIdx="2" presStyleCnt="3"/>
      <dgm:spPr/>
    </dgm:pt>
    <dgm:pt modelId="{EADF716F-F2EC-4725-A9F2-980974904D90}" type="pres">
      <dgm:prSet presAssocID="{FB67282B-3929-45D2-A93F-D8C8B537D73F}" presName="iconRect" presStyleLbl="node1" presStyleIdx="2" presStyleCnt="3" custScaleX="113253" custScaleY="96490"/>
      <dgm:spPr>
        <a:blipFill>
          <a:blip xmlns:r="http://schemas.openxmlformats.org/officeDocument/2006/relationships" r:embed="rId5">
            <a:extLst>
              <a:ext uri="{96DAC541-7B7A-43D3-8B79-37D633B846F1}">
                <asvg:svgBlip xmlns:asvg="http://schemas.microsoft.com/office/drawing/2016/SVG/main" r:embed="rId6"/>
              </a:ext>
            </a:extLst>
          </a:blip>
          <a:srcRect/>
          <a:stretch>
            <a:fillRect t="-9000" b="-9000"/>
          </a:stretch>
        </a:blipFill>
      </dgm:spPr>
      <dgm:extLst>
        <a:ext uri="{E40237B7-FDA0-4F09-8148-C483321AD2D9}">
          <dgm14:cNvPr xmlns:dgm14="http://schemas.microsoft.com/office/drawing/2010/diagram" id="0" name="" descr="Satellite with solid fill"/>
        </a:ext>
      </dgm:extLst>
    </dgm:pt>
    <dgm:pt modelId="{C3BACA27-1CF2-4CF0-B3F6-A1FA3324641A}" type="pres">
      <dgm:prSet presAssocID="{FB67282B-3929-45D2-A93F-D8C8B537D73F}" presName="spaceRect" presStyleCnt="0"/>
      <dgm:spPr/>
    </dgm:pt>
    <dgm:pt modelId="{56DFD19B-063C-40E2-B7FF-5C6E5845F00C}" type="pres">
      <dgm:prSet presAssocID="{FB67282B-3929-45D2-A93F-D8C8B537D73F}" presName="parTx" presStyleLbl="revTx" presStyleIdx="2" presStyleCnt="3">
        <dgm:presLayoutVars>
          <dgm:chMax val="0"/>
          <dgm:chPref val="0"/>
        </dgm:presLayoutVars>
      </dgm:prSet>
      <dgm:spPr/>
    </dgm:pt>
  </dgm:ptLst>
  <dgm:cxnLst>
    <dgm:cxn modelId="{F4B7CE2F-4275-4B90-9E5C-292B15711AE2}" type="presOf" srcId="{FB67282B-3929-45D2-A93F-D8C8B537D73F}" destId="{56DFD19B-063C-40E2-B7FF-5C6E5845F00C}" srcOrd="0" destOrd="0" presId="urn:microsoft.com/office/officeart/2018/2/layout/IconVerticalSolidList"/>
    <dgm:cxn modelId="{B43BFE3C-E33C-43AE-9BE0-7F171F86FAFE}" srcId="{B1933851-6166-4F45-82A1-61B8DB81D26D}" destId="{872B0C80-44B5-4C5D-9E57-89E994BD2D90}" srcOrd="0" destOrd="0" parTransId="{649EAB4F-434A-4E53-94FE-05989DBBE479}" sibTransId="{E556345F-2476-443E-BB34-44ECB3A8B00F}"/>
    <dgm:cxn modelId="{66C3E76A-D50F-45CE-B04B-3E11CEFB6BB0}" type="presOf" srcId="{0F6C5BD8-2653-4A56-A78B-4C9C38F2FC6D}" destId="{5A9760F4-89F3-4C12-8DB3-BDB76443B8BE}" srcOrd="0" destOrd="0" presId="urn:microsoft.com/office/officeart/2018/2/layout/IconVerticalSolidList"/>
    <dgm:cxn modelId="{5BC95B84-C75D-4539-B223-B492D580F761}" srcId="{B1933851-6166-4F45-82A1-61B8DB81D26D}" destId="{FB67282B-3929-45D2-A93F-D8C8B537D73F}" srcOrd="2" destOrd="0" parTransId="{80111B55-BBD3-4A07-B0CE-87F5E2852FAC}" sibTransId="{019A0F3F-7251-41DF-873E-ED896726E7A6}"/>
    <dgm:cxn modelId="{26411291-0A0B-41E0-8C1B-65AC2BCF28EB}" type="presOf" srcId="{872B0C80-44B5-4C5D-9E57-89E994BD2D90}" destId="{D8732A36-25A1-4A0F-9F15-A8D8E6198C6B}" srcOrd="0" destOrd="0" presId="urn:microsoft.com/office/officeart/2018/2/layout/IconVerticalSolidList"/>
    <dgm:cxn modelId="{8D3A1A9C-0B54-4941-A384-C3BEBE1654B2}" type="presOf" srcId="{B1933851-6166-4F45-82A1-61B8DB81D26D}" destId="{9D544A9F-9CDE-4A55-99B8-E63B244F8222}" srcOrd="0" destOrd="0" presId="urn:microsoft.com/office/officeart/2018/2/layout/IconVerticalSolidList"/>
    <dgm:cxn modelId="{4426B7FC-CCC7-4C24-800A-7B38356D3EB3}" srcId="{B1933851-6166-4F45-82A1-61B8DB81D26D}" destId="{0F6C5BD8-2653-4A56-A78B-4C9C38F2FC6D}" srcOrd="1" destOrd="0" parTransId="{2EED1444-4B13-45D9-83A8-6E82BF8D6CE4}" sibTransId="{8EEC1706-84BE-4357-A8B3-C300EF3FA166}"/>
    <dgm:cxn modelId="{3907EF86-6602-4AD5-8F8F-F9E379CDE721}" type="presParOf" srcId="{9D544A9F-9CDE-4A55-99B8-E63B244F8222}" destId="{3B40F8D1-A331-4EB6-BF5A-D064A8EC2248}" srcOrd="0" destOrd="0" presId="urn:microsoft.com/office/officeart/2018/2/layout/IconVerticalSolidList"/>
    <dgm:cxn modelId="{F2CA9558-6023-4634-A79D-584FEBA18D72}" type="presParOf" srcId="{3B40F8D1-A331-4EB6-BF5A-D064A8EC2248}" destId="{9FFEB7ED-E0A0-4D7E-BDCD-31CADA057FD4}" srcOrd="0" destOrd="0" presId="urn:microsoft.com/office/officeart/2018/2/layout/IconVerticalSolidList"/>
    <dgm:cxn modelId="{7C2C5987-9F4F-4DFC-98AD-3697B7A5D5A6}" type="presParOf" srcId="{3B40F8D1-A331-4EB6-BF5A-D064A8EC2248}" destId="{820416F7-31F7-495F-BD08-DD7620EEDDA0}" srcOrd="1" destOrd="0" presId="urn:microsoft.com/office/officeart/2018/2/layout/IconVerticalSolidList"/>
    <dgm:cxn modelId="{A4E8A26A-0182-4BC7-A4DE-7A4E067148BF}" type="presParOf" srcId="{3B40F8D1-A331-4EB6-BF5A-D064A8EC2248}" destId="{AD63B502-8B13-43BC-AD24-B50A5FABC48C}" srcOrd="2" destOrd="0" presId="urn:microsoft.com/office/officeart/2018/2/layout/IconVerticalSolidList"/>
    <dgm:cxn modelId="{6BCA4B28-401F-4E3B-A928-07A242237258}" type="presParOf" srcId="{3B40F8D1-A331-4EB6-BF5A-D064A8EC2248}" destId="{D8732A36-25A1-4A0F-9F15-A8D8E6198C6B}" srcOrd="3" destOrd="0" presId="urn:microsoft.com/office/officeart/2018/2/layout/IconVerticalSolidList"/>
    <dgm:cxn modelId="{3E3467BA-9CDA-400C-A244-B18178EF87C6}" type="presParOf" srcId="{9D544A9F-9CDE-4A55-99B8-E63B244F8222}" destId="{DCB2D896-8DD8-459C-BD94-B7747A694C91}" srcOrd="1" destOrd="0" presId="urn:microsoft.com/office/officeart/2018/2/layout/IconVerticalSolidList"/>
    <dgm:cxn modelId="{897D171E-455E-4BC5-88ED-8F1006DB223D}" type="presParOf" srcId="{9D544A9F-9CDE-4A55-99B8-E63B244F8222}" destId="{398019F4-BD7F-4821-9E3C-070DCF428CD3}" srcOrd="2" destOrd="0" presId="urn:microsoft.com/office/officeart/2018/2/layout/IconVerticalSolidList"/>
    <dgm:cxn modelId="{E9D71DFB-0305-4E8E-9320-F356ECD7E96A}" type="presParOf" srcId="{398019F4-BD7F-4821-9E3C-070DCF428CD3}" destId="{371AA1B2-60E4-41C4-BA8F-461825EF9B80}" srcOrd="0" destOrd="0" presId="urn:microsoft.com/office/officeart/2018/2/layout/IconVerticalSolidList"/>
    <dgm:cxn modelId="{063DC4D6-E82C-410E-9A2F-802A5D68C17A}" type="presParOf" srcId="{398019F4-BD7F-4821-9E3C-070DCF428CD3}" destId="{83E116EB-DFBA-445F-9003-CFD8ED12446C}" srcOrd="1" destOrd="0" presId="urn:microsoft.com/office/officeart/2018/2/layout/IconVerticalSolidList"/>
    <dgm:cxn modelId="{1B5122CD-53B6-497C-BD67-B2EAF043A790}" type="presParOf" srcId="{398019F4-BD7F-4821-9E3C-070DCF428CD3}" destId="{E0DDF370-034F-412D-A9A6-17C1DA7CA92C}" srcOrd="2" destOrd="0" presId="urn:microsoft.com/office/officeart/2018/2/layout/IconVerticalSolidList"/>
    <dgm:cxn modelId="{E3E520AC-2E97-42C2-877A-671FE8F5FE6E}" type="presParOf" srcId="{398019F4-BD7F-4821-9E3C-070DCF428CD3}" destId="{5A9760F4-89F3-4C12-8DB3-BDB76443B8BE}" srcOrd="3" destOrd="0" presId="urn:microsoft.com/office/officeart/2018/2/layout/IconVerticalSolidList"/>
    <dgm:cxn modelId="{5B162A0F-BB75-4FBE-A68B-590241E942DE}" type="presParOf" srcId="{9D544A9F-9CDE-4A55-99B8-E63B244F8222}" destId="{9C4BC116-3F4E-4D59-A5F8-310B4D543D9A}" srcOrd="3" destOrd="0" presId="urn:microsoft.com/office/officeart/2018/2/layout/IconVerticalSolidList"/>
    <dgm:cxn modelId="{CA53AE2D-18D4-4AB3-A5AC-6005456EFC9A}" type="presParOf" srcId="{9D544A9F-9CDE-4A55-99B8-E63B244F8222}" destId="{DC4750BC-A52A-4B2F-9918-69D104BF2990}" srcOrd="4" destOrd="0" presId="urn:microsoft.com/office/officeart/2018/2/layout/IconVerticalSolidList"/>
    <dgm:cxn modelId="{139E87AF-18D1-450F-9990-982E31714FA2}" type="presParOf" srcId="{DC4750BC-A52A-4B2F-9918-69D104BF2990}" destId="{0EC0F01F-EC66-4DAD-A190-957AE7E623DD}" srcOrd="0" destOrd="0" presId="urn:microsoft.com/office/officeart/2018/2/layout/IconVerticalSolidList"/>
    <dgm:cxn modelId="{6B1B459A-640B-4102-BEF6-7F8E6F39609A}" type="presParOf" srcId="{DC4750BC-A52A-4B2F-9918-69D104BF2990}" destId="{EADF716F-F2EC-4725-A9F2-980974904D90}" srcOrd="1" destOrd="0" presId="urn:microsoft.com/office/officeart/2018/2/layout/IconVerticalSolidList"/>
    <dgm:cxn modelId="{771F3E86-6C52-4B0A-B6A3-1116FAE1E71D}" type="presParOf" srcId="{DC4750BC-A52A-4B2F-9918-69D104BF2990}" destId="{C3BACA27-1CF2-4CF0-B3F6-A1FA3324641A}" srcOrd="2" destOrd="0" presId="urn:microsoft.com/office/officeart/2018/2/layout/IconVerticalSolidList"/>
    <dgm:cxn modelId="{C0745B45-B371-4C23-8DC8-E56D880DD714}" type="presParOf" srcId="{DC4750BC-A52A-4B2F-9918-69D104BF2990}" destId="{56DFD19B-063C-40E2-B7FF-5C6E5845F00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933851-6166-4F45-82A1-61B8DB81D26D}" type="doc">
      <dgm:prSet loTypeId="urn:microsoft.com/office/officeart/2018/2/layout/IconVerticalSolidList" loCatId="icon" qsTypeId="urn:microsoft.com/office/officeart/2005/8/quickstyle/3d4" qsCatId="3D" csTypeId="urn:microsoft.com/office/officeart/2005/8/colors/accent1_2" csCatId="accent1" phldr="1"/>
      <dgm:spPr/>
      <dgm:t>
        <a:bodyPr/>
        <a:lstStyle/>
        <a:p>
          <a:endParaRPr lang="en-US"/>
        </a:p>
      </dgm:t>
    </dgm:pt>
    <dgm:pt modelId="{872B0C80-44B5-4C5D-9E57-89E994BD2D90}">
      <dgm:prSet/>
      <dgm:spPr/>
      <dgm:t>
        <a:bodyPr/>
        <a:lstStyle/>
        <a:p>
          <a:pPr>
            <a:lnSpc>
              <a:spcPct val="100000"/>
            </a:lnSpc>
          </a:pPr>
          <a:r>
            <a:rPr lang="en-US"/>
            <a:t>Paper A: "Advancing Urban Development through Vision-Language Models: Applications and Challenges of Satellite Imagery Analysis“ [1]</a:t>
          </a:r>
        </a:p>
      </dgm:t>
    </dgm:pt>
    <dgm:pt modelId="{649EAB4F-434A-4E53-94FE-05989DBBE479}" type="parTrans" cxnId="{B43BFE3C-E33C-43AE-9BE0-7F171F86FAFE}">
      <dgm:prSet/>
      <dgm:spPr/>
      <dgm:t>
        <a:bodyPr/>
        <a:lstStyle/>
        <a:p>
          <a:endParaRPr lang="en-US"/>
        </a:p>
      </dgm:t>
    </dgm:pt>
    <dgm:pt modelId="{E556345F-2476-443E-BB34-44ECB3A8B00F}" type="sibTrans" cxnId="{B43BFE3C-E33C-43AE-9BE0-7F171F86FAFE}">
      <dgm:prSet/>
      <dgm:spPr/>
      <dgm:t>
        <a:bodyPr/>
        <a:lstStyle/>
        <a:p>
          <a:endParaRPr lang="en-US"/>
        </a:p>
      </dgm:t>
    </dgm:pt>
    <dgm:pt modelId="{0F6C5BD8-2653-4A56-A78B-4C9C38F2FC6D}">
      <dgm:prSet/>
      <dgm:spPr/>
      <dgm:t>
        <a:bodyPr/>
        <a:lstStyle/>
        <a:p>
          <a:pPr>
            <a:lnSpc>
              <a:spcPct val="100000"/>
            </a:lnSpc>
          </a:pPr>
          <a:r>
            <a:rPr lang="en-US"/>
            <a:t>Paper B: "A Study on Performance Improvement of Prompt Engineering for Generative AI with a Large Language Model“[2]</a:t>
          </a:r>
        </a:p>
      </dgm:t>
    </dgm:pt>
    <dgm:pt modelId="{2EED1444-4B13-45D9-83A8-6E82BF8D6CE4}" type="parTrans" cxnId="{4426B7FC-CCC7-4C24-800A-7B38356D3EB3}">
      <dgm:prSet/>
      <dgm:spPr/>
      <dgm:t>
        <a:bodyPr/>
        <a:lstStyle/>
        <a:p>
          <a:endParaRPr lang="en-US"/>
        </a:p>
      </dgm:t>
    </dgm:pt>
    <dgm:pt modelId="{8EEC1706-84BE-4357-A8B3-C300EF3FA166}" type="sibTrans" cxnId="{4426B7FC-CCC7-4C24-800A-7B38356D3EB3}">
      <dgm:prSet/>
      <dgm:spPr/>
      <dgm:t>
        <a:bodyPr/>
        <a:lstStyle/>
        <a:p>
          <a:endParaRPr lang="en-US"/>
        </a:p>
      </dgm:t>
    </dgm:pt>
    <dgm:pt modelId="{FB67282B-3929-45D2-A93F-D8C8B537D73F}">
      <dgm:prSet/>
      <dgm:spPr/>
      <dgm:t>
        <a:bodyPr/>
        <a:lstStyle/>
        <a:p>
          <a:pPr>
            <a:lnSpc>
              <a:spcPct val="100000"/>
            </a:lnSpc>
          </a:pPr>
          <a:r>
            <a:rPr lang="en-US"/>
            <a:t>Paper C: "Automatic Estimation for Visual Quality Changes of Street Space via Street-View Images and Multimodal Large Language Models“[3]</a:t>
          </a:r>
        </a:p>
      </dgm:t>
    </dgm:pt>
    <dgm:pt modelId="{80111B55-BBD3-4A07-B0CE-87F5E2852FAC}" type="parTrans" cxnId="{5BC95B84-C75D-4539-B223-B492D580F761}">
      <dgm:prSet/>
      <dgm:spPr/>
      <dgm:t>
        <a:bodyPr/>
        <a:lstStyle/>
        <a:p>
          <a:endParaRPr lang="en-US"/>
        </a:p>
      </dgm:t>
    </dgm:pt>
    <dgm:pt modelId="{019A0F3F-7251-41DF-873E-ED896726E7A6}" type="sibTrans" cxnId="{5BC95B84-C75D-4539-B223-B492D580F761}">
      <dgm:prSet/>
      <dgm:spPr/>
      <dgm:t>
        <a:bodyPr/>
        <a:lstStyle/>
        <a:p>
          <a:endParaRPr lang="en-US"/>
        </a:p>
      </dgm:t>
    </dgm:pt>
    <dgm:pt modelId="{9D544A9F-9CDE-4A55-99B8-E63B244F8222}" type="pres">
      <dgm:prSet presAssocID="{B1933851-6166-4F45-82A1-61B8DB81D26D}" presName="root" presStyleCnt="0">
        <dgm:presLayoutVars>
          <dgm:dir/>
          <dgm:resizeHandles val="exact"/>
        </dgm:presLayoutVars>
      </dgm:prSet>
      <dgm:spPr/>
    </dgm:pt>
    <dgm:pt modelId="{3B40F8D1-A331-4EB6-BF5A-D064A8EC2248}" type="pres">
      <dgm:prSet presAssocID="{872B0C80-44B5-4C5D-9E57-89E994BD2D90}" presName="compNode" presStyleCnt="0"/>
      <dgm:spPr/>
    </dgm:pt>
    <dgm:pt modelId="{9FFEB7ED-E0A0-4D7E-BDCD-31CADA057FD4}" type="pres">
      <dgm:prSet presAssocID="{872B0C80-44B5-4C5D-9E57-89E994BD2D90}" presName="bgRect" presStyleLbl="bgShp" presStyleIdx="0" presStyleCnt="3"/>
      <dgm:spPr/>
    </dgm:pt>
    <dgm:pt modelId="{820416F7-31F7-495F-BD08-DD7620EEDDA0}" type="pres">
      <dgm:prSet presAssocID="{872B0C80-44B5-4C5D-9E57-89E994BD2D9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atellite outline"/>
        </a:ext>
      </dgm:extLst>
    </dgm:pt>
    <dgm:pt modelId="{AD63B502-8B13-43BC-AD24-B50A5FABC48C}" type="pres">
      <dgm:prSet presAssocID="{872B0C80-44B5-4C5D-9E57-89E994BD2D90}" presName="spaceRect" presStyleCnt="0"/>
      <dgm:spPr/>
    </dgm:pt>
    <dgm:pt modelId="{D8732A36-25A1-4A0F-9F15-A8D8E6198C6B}" type="pres">
      <dgm:prSet presAssocID="{872B0C80-44B5-4C5D-9E57-89E994BD2D90}" presName="parTx" presStyleLbl="revTx" presStyleIdx="0" presStyleCnt="3">
        <dgm:presLayoutVars>
          <dgm:chMax val="0"/>
          <dgm:chPref val="0"/>
        </dgm:presLayoutVars>
      </dgm:prSet>
      <dgm:spPr/>
    </dgm:pt>
    <dgm:pt modelId="{DCB2D896-8DD8-459C-BD94-B7747A694C91}" type="pres">
      <dgm:prSet presAssocID="{E556345F-2476-443E-BB34-44ECB3A8B00F}" presName="sibTrans" presStyleCnt="0"/>
      <dgm:spPr/>
    </dgm:pt>
    <dgm:pt modelId="{398019F4-BD7F-4821-9E3C-070DCF428CD3}" type="pres">
      <dgm:prSet presAssocID="{0F6C5BD8-2653-4A56-A78B-4C9C38F2FC6D}" presName="compNode" presStyleCnt="0"/>
      <dgm:spPr/>
    </dgm:pt>
    <dgm:pt modelId="{371AA1B2-60E4-41C4-BA8F-461825EF9B80}" type="pres">
      <dgm:prSet presAssocID="{0F6C5BD8-2653-4A56-A78B-4C9C38F2FC6D}" presName="bgRect" presStyleLbl="bgShp" presStyleIdx="1" presStyleCnt="3"/>
      <dgm:spPr/>
    </dgm:pt>
    <dgm:pt modelId="{83E116EB-DFBA-445F-9003-CFD8ED12446C}" type="pres">
      <dgm:prSet presAssocID="{0F6C5BD8-2653-4A56-A78B-4C9C38F2FC6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ity with solid fill"/>
        </a:ext>
      </dgm:extLst>
    </dgm:pt>
    <dgm:pt modelId="{E0DDF370-034F-412D-A9A6-17C1DA7CA92C}" type="pres">
      <dgm:prSet presAssocID="{0F6C5BD8-2653-4A56-A78B-4C9C38F2FC6D}" presName="spaceRect" presStyleCnt="0"/>
      <dgm:spPr/>
    </dgm:pt>
    <dgm:pt modelId="{5A9760F4-89F3-4C12-8DB3-BDB76443B8BE}" type="pres">
      <dgm:prSet presAssocID="{0F6C5BD8-2653-4A56-A78B-4C9C38F2FC6D}" presName="parTx" presStyleLbl="revTx" presStyleIdx="1" presStyleCnt="3">
        <dgm:presLayoutVars>
          <dgm:chMax val="0"/>
          <dgm:chPref val="0"/>
        </dgm:presLayoutVars>
      </dgm:prSet>
      <dgm:spPr/>
    </dgm:pt>
    <dgm:pt modelId="{9C4BC116-3F4E-4D59-A5F8-310B4D543D9A}" type="pres">
      <dgm:prSet presAssocID="{8EEC1706-84BE-4357-A8B3-C300EF3FA166}" presName="sibTrans" presStyleCnt="0"/>
      <dgm:spPr/>
    </dgm:pt>
    <dgm:pt modelId="{DC4750BC-A52A-4B2F-9918-69D104BF2990}" type="pres">
      <dgm:prSet presAssocID="{FB67282B-3929-45D2-A93F-D8C8B537D73F}" presName="compNode" presStyleCnt="0"/>
      <dgm:spPr/>
    </dgm:pt>
    <dgm:pt modelId="{0EC0F01F-EC66-4DAD-A190-957AE7E623DD}" type="pres">
      <dgm:prSet presAssocID="{FB67282B-3929-45D2-A93F-D8C8B537D73F}" presName="bgRect" presStyleLbl="bgShp" presStyleIdx="2" presStyleCnt="3"/>
      <dgm:spPr/>
    </dgm:pt>
    <dgm:pt modelId="{EADF716F-F2EC-4725-A9F2-980974904D90}" type="pres">
      <dgm:prSet presAssocID="{FB67282B-3929-45D2-A93F-D8C8B537D73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ternet Of Things with solid fill"/>
        </a:ext>
      </dgm:extLst>
    </dgm:pt>
    <dgm:pt modelId="{C3BACA27-1CF2-4CF0-B3F6-A1FA3324641A}" type="pres">
      <dgm:prSet presAssocID="{FB67282B-3929-45D2-A93F-D8C8B537D73F}" presName="spaceRect" presStyleCnt="0"/>
      <dgm:spPr/>
    </dgm:pt>
    <dgm:pt modelId="{56DFD19B-063C-40E2-B7FF-5C6E5845F00C}" type="pres">
      <dgm:prSet presAssocID="{FB67282B-3929-45D2-A93F-D8C8B537D73F}" presName="parTx" presStyleLbl="revTx" presStyleIdx="2" presStyleCnt="3">
        <dgm:presLayoutVars>
          <dgm:chMax val="0"/>
          <dgm:chPref val="0"/>
        </dgm:presLayoutVars>
      </dgm:prSet>
      <dgm:spPr/>
    </dgm:pt>
  </dgm:ptLst>
  <dgm:cxnLst>
    <dgm:cxn modelId="{F4B7CE2F-4275-4B90-9E5C-292B15711AE2}" type="presOf" srcId="{FB67282B-3929-45D2-A93F-D8C8B537D73F}" destId="{56DFD19B-063C-40E2-B7FF-5C6E5845F00C}" srcOrd="0" destOrd="0" presId="urn:microsoft.com/office/officeart/2018/2/layout/IconVerticalSolidList"/>
    <dgm:cxn modelId="{B43BFE3C-E33C-43AE-9BE0-7F171F86FAFE}" srcId="{B1933851-6166-4F45-82A1-61B8DB81D26D}" destId="{872B0C80-44B5-4C5D-9E57-89E994BD2D90}" srcOrd="0" destOrd="0" parTransId="{649EAB4F-434A-4E53-94FE-05989DBBE479}" sibTransId="{E556345F-2476-443E-BB34-44ECB3A8B00F}"/>
    <dgm:cxn modelId="{66C3E76A-D50F-45CE-B04B-3E11CEFB6BB0}" type="presOf" srcId="{0F6C5BD8-2653-4A56-A78B-4C9C38F2FC6D}" destId="{5A9760F4-89F3-4C12-8DB3-BDB76443B8BE}" srcOrd="0" destOrd="0" presId="urn:microsoft.com/office/officeart/2018/2/layout/IconVerticalSolidList"/>
    <dgm:cxn modelId="{5BC95B84-C75D-4539-B223-B492D580F761}" srcId="{B1933851-6166-4F45-82A1-61B8DB81D26D}" destId="{FB67282B-3929-45D2-A93F-D8C8B537D73F}" srcOrd="2" destOrd="0" parTransId="{80111B55-BBD3-4A07-B0CE-87F5E2852FAC}" sibTransId="{019A0F3F-7251-41DF-873E-ED896726E7A6}"/>
    <dgm:cxn modelId="{26411291-0A0B-41E0-8C1B-65AC2BCF28EB}" type="presOf" srcId="{872B0C80-44B5-4C5D-9E57-89E994BD2D90}" destId="{D8732A36-25A1-4A0F-9F15-A8D8E6198C6B}" srcOrd="0" destOrd="0" presId="urn:microsoft.com/office/officeart/2018/2/layout/IconVerticalSolidList"/>
    <dgm:cxn modelId="{8D3A1A9C-0B54-4941-A384-C3BEBE1654B2}" type="presOf" srcId="{B1933851-6166-4F45-82A1-61B8DB81D26D}" destId="{9D544A9F-9CDE-4A55-99B8-E63B244F8222}" srcOrd="0" destOrd="0" presId="urn:microsoft.com/office/officeart/2018/2/layout/IconVerticalSolidList"/>
    <dgm:cxn modelId="{4426B7FC-CCC7-4C24-800A-7B38356D3EB3}" srcId="{B1933851-6166-4F45-82A1-61B8DB81D26D}" destId="{0F6C5BD8-2653-4A56-A78B-4C9C38F2FC6D}" srcOrd="1" destOrd="0" parTransId="{2EED1444-4B13-45D9-83A8-6E82BF8D6CE4}" sibTransId="{8EEC1706-84BE-4357-A8B3-C300EF3FA166}"/>
    <dgm:cxn modelId="{3907EF86-6602-4AD5-8F8F-F9E379CDE721}" type="presParOf" srcId="{9D544A9F-9CDE-4A55-99B8-E63B244F8222}" destId="{3B40F8D1-A331-4EB6-BF5A-D064A8EC2248}" srcOrd="0" destOrd="0" presId="urn:microsoft.com/office/officeart/2018/2/layout/IconVerticalSolidList"/>
    <dgm:cxn modelId="{F2CA9558-6023-4634-A79D-584FEBA18D72}" type="presParOf" srcId="{3B40F8D1-A331-4EB6-BF5A-D064A8EC2248}" destId="{9FFEB7ED-E0A0-4D7E-BDCD-31CADA057FD4}" srcOrd="0" destOrd="0" presId="urn:microsoft.com/office/officeart/2018/2/layout/IconVerticalSolidList"/>
    <dgm:cxn modelId="{7C2C5987-9F4F-4DFC-98AD-3697B7A5D5A6}" type="presParOf" srcId="{3B40F8D1-A331-4EB6-BF5A-D064A8EC2248}" destId="{820416F7-31F7-495F-BD08-DD7620EEDDA0}" srcOrd="1" destOrd="0" presId="urn:microsoft.com/office/officeart/2018/2/layout/IconVerticalSolidList"/>
    <dgm:cxn modelId="{A4E8A26A-0182-4BC7-A4DE-7A4E067148BF}" type="presParOf" srcId="{3B40F8D1-A331-4EB6-BF5A-D064A8EC2248}" destId="{AD63B502-8B13-43BC-AD24-B50A5FABC48C}" srcOrd="2" destOrd="0" presId="urn:microsoft.com/office/officeart/2018/2/layout/IconVerticalSolidList"/>
    <dgm:cxn modelId="{6BCA4B28-401F-4E3B-A928-07A242237258}" type="presParOf" srcId="{3B40F8D1-A331-4EB6-BF5A-D064A8EC2248}" destId="{D8732A36-25A1-4A0F-9F15-A8D8E6198C6B}" srcOrd="3" destOrd="0" presId="urn:microsoft.com/office/officeart/2018/2/layout/IconVerticalSolidList"/>
    <dgm:cxn modelId="{3E3467BA-9CDA-400C-A244-B18178EF87C6}" type="presParOf" srcId="{9D544A9F-9CDE-4A55-99B8-E63B244F8222}" destId="{DCB2D896-8DD8-459C-BD94-B7747A694C91}" srcOrd="1" destOrd="0" presId="urn:microsoft.com/office/officeart/2018/2/layout/IconVerticalSolidList"/>
    <dgm:cxn modelId="{897D171E-455E-4BC5-88ED-8F1006DB223D}" type="presParOf" srcId="{9D544A9F-9CDE-4A55-99B8-E63B244F8222}" destId="{398019F4-BD7F-4821-9E3C-070DCF428CD3}" srcOrd="2" destOrd="0" presId="urn:microsoft.com/office/officeart/2018/2/layout/IconVerticalSolidList"/>
    <dgm:cxn modelId="{E9D71DFB-0305-4E8E-9320-F356ECD7E96A}" type="presParOf" srcId="{398019F4-BD7F-4821-9E3C-070DCF428CD3}" destId="{371AA1B2-60E4-41C4-BA8F-461825EF9B80}" srcOrd="0" destOrd="0" presId="urn:microsoft.com/office/officeart/2018/2/layout/IconVerticalSolidList"/>
    <dgm:cxn modelId="{063DC4D6-E82C-410E-9A2F-802A5D68C17A}" type="presParOf" srcId="{398019F4-BD7F-4821-9E3C-070DCF428CD3}" destId="{83E116EB-DFBA-445F-9003-CFD8ED12446C}" srcOrd="1" destOrd="0" presId="urn:microsoft.com/office/officeart/2018/2/layout/IconVerticalSolidList"/>
    <dgm:cxn modelId="{1B5122CD-53B6-497C-BD67-B2EAF043A790}" type="presParOf" srcId="{398019F4-BD7F-4821-9E3C-070DCF428CD3}" destId="{E0DDF370-034F-412D-A9A6-17C1DA7CA92C}" srcOrd="2" destOrd="0" presId="urn:microsoft.com/office/officeart/2018/2/layout/IconVerticalSolidList"/>
    <dgm:cxn modelId="{E3E520AC-2E97-42C2-877A-671FE8F5FE6E}" type="presParOf" srcId="{398019F4-BD7F-4821-9E3C-070DCF428CD3}" destId="{5A9760F4-89F3-4C12-8DB3-BDB76443B8BE}" srcOrd="3" destOrd="0" presId="urn:microsoft.com/office/officeart/2018/2/layout/IconVerticalSolidList"/>
    <dgm:cxn modelId="{5B162A0F-BB75-4FBE-A68B-590241E942DE}" type="presParOf" srcId="{9D544A9F-9CDE-4A55-99B8-E63B244F8222}" destId="{9C4BC116-3F4E-4D59-A5F8-310B4D543D9A}" srcOrd="3" destOrd="0" presId="urn:microsoft.com/office/officeart/2018/2/layout/IconVerticalSolidList"/>
    <dgm:cxn modelId="{CA53AE2D-18D4-4AB3-A5AC-6005456EFC9A}" type="presParOf" srcId="{9D544A9F-9CDE-4A55-99B8-E63B244F8222}" destId="{DC4750BC-A52A-4B2F-9918-69D104BF2990}" srcOrd="4" destOrd="0" presId="urn:microsoft.com/office/officeart/2018/2/layout/IconVerticalSolidList"/>
    <dgm:cxn modelId="{139E87AF-18D1-450F-9990-982E31714FA2}" type="presParOf" srcId="{DC4750BC-A52A-4B2F-9918-69D104BF2990}" destId="{0EC0F01F-EC66-4DAD-A190-957AE7E623DD}" srcOrd="0" destOrd="0" presId="urn:microsoft.com/office/officeart/2018/2/layout/IconVerticalSolidList"/>
    <dgm:cxn modelId="{6B1B459A-640B-4102-BEF6-7F8E6F39609A}" type="presParOf" srcId="{DC4750BC-A52A-4B2F-9918-69D104BF2990}" destId="{EADF716F-F2EC-4725-A9F2-980974904D90}" srcOrd="1" destOrd="0" presId="urn:microsoft.com/office/officeart/2018/2/layout/IconVerticalSolidList"/>
    <dgm:cxn modelId="{771F3E86-6C52-4B0A-B6A3-1116FAE1E71D}" type="presParOf" srcId="{DC4750BC-A52A-4B2F-9918-69D104BF2990}" destId="{C3BACA27-1CF2-4CF0-B3F6-A1FA3324641A}" srcOrd="2" destOrd="0" presId="urn:microsoft.com/office/officeart/2018/2/layout/IconVerticalSolidList"/>
    <dgm:cxn modelId="{C0745B45-B371-4C23-8DC8-E56D880DD714}" type="presParOf" srcId="{DC4750BC-A52A-4B2F-9918-69D104BF2990}" destId="{56DFD19B-063C-40E2-B7FF-5C6E5845F00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933851-6166-4F45-82A1-61B8DB81D26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72B0C80-44B5-4C5D-9E57-89E994BD2D90}">
      <dgm:prSet/>
      <dgm:spPr/>
      <dgm:t>
        <a:bodyPr/>
        <a:lstStyle/>
        <a:p>
          <a:pPr>
            <a:lnSpc>
              <a:spcPct val="100000"/>
            </a:lnSpc>
          </a:pPr>
          <a:r>
            <a:rPr lang="en-US"/>
            <a:t>Paper A: "</a:t>
          </a:r>
          <a:r>
            <a:rPr lang="en-US">
              <a:ea typeface="+mn-lt"/>
              <a:cs typeface="+mn-lt"/>
            </a:rPr>
            <a:t>Current UHI mitigation approaches are mostly reactive, addressing problems after they occur rather than preventing them through predictive modeling.</a:t>
          </a:r>
          <a:r>
            <a:rPr lang="en-US"/>
            <a:t>“ [1]</a:t>
          </a:r>
        </a:p>
      </dgm:t>
    </dgm:pt>
    <dgm:pt modelId="{649EAB4F-434A-4E53-94FE-05989DBBE479}" type="parTrans" cxnId="{B43BFE3C-E33C-43AE-9BE0-7F171F86FAFE}">
      <dgm:prSet/>
      <dgm:spPr/>
      <dgm:t>
        <a:bodyPr/>
        <a:lstStyle/>
        <a:p>
          <a:endParaRPr lang="en-US"/>
        </a:p>
      </dgm:t>
    </dgm:pt>
    <dgm:pt modelId="{E556345F-2476-443E-BB34-44ECB3A8B00F}" type="sibTrans" cxnId="{B43BFE3C-E33C-43AE-9BE0-7F171F86FAFE}">
      <dgm:prSet/>
      <dgm:spPr/>
      <dgm:t>
        <a:bodyPr/>
        <a:lstStyle/>
        <a:p>
          <a:endParaRPr lang="en-US"/>
        </a:p>
      </dgm:t>
    </dgm:pt>
    <dgm:pt modelId="{0F6C5BD8-2653-4A56-A78B-4C9C38F2FC6D}">
      <dgm:prSet/>
      <dgm:spPr/>
      <dgm:t>
        <a:bodyPr/>
        <a:lstStyle/>
        <a:p>
          <a:pPr>
            <a:lnSpc>
              <a:spcPct val="100000"/>
            </a:lnSpc>
          </a:pPr>
          <a:r>
            <a:rPr lang="en-US"/>
            <a:t>Paper B: "</a:t>
          </a:r>
          <a:r>
            <a:rPr lang="en-US">
              <a:ea typeface="+mn-lt"/>
              <a:cs typeface="+mn-lt"/>
            </a:rPr>
            <a:t>Existing simulation tools do not effectively integrate </a:t>
          </a:r>
          <a:r>
            <a:rPr lang="en-US" b="1">
              <a:ea typeface="+mn-lt"/>
              <a:cs typeface="+mn-lt"/>
            </a:rPr>
            <a:t>digital twin technology</a:t>
          </a:r>
          <a:r>
            <a:rPr lang="en-US">
              <a:ea typeface="+mn-lt"/>
              <a:cs typeface="+mn-lt"/>
            </a:rPr>
            <a:t> with </a:t>
          </a:r>
          <a:r>
            <a:rPr lang="en-US" b="1">
              <a:ea typeface="+mn-lt"/>
              <a:cs typeface="+mn-lt"/>
            </a:rPr>
            <a:t>real-time GIS data</a:t>
          </a:r>
          <a:r>
            <a:rPr lang="en-US">
              <a:ea typeface="+mn-lt"/>
              <a:cs typeface="+mn-lt"/>
            </a:rPr>
            <a:t> and environmental parameters like wind flow and solar radiation.</a:t>
          </a:r>
          <a:r>
            <a:rPr lang="en-US"/>
            <a:t>“[2]</a:t>
          </a:r>
        </a:p>
      </dgm:t>
    </dgm:pt>
    <dgm:pt modelId="{2EED1444-4B13-45D9-83A8-6E82BF8D6CE4}" type="parTrans" cxnId="{4426B7FC-CCC7-4C24-800A-7B38356D3EB3}">
      <dgm:prSet/>
      <dgm:spPr/>
      <dgm:t>
        <a:bodyPr/>
        <a:lstStyle/>
        <a:p>
          <a:endParaRPr lang="en-US"/>
        </a:p>
      </dgm:t>
    </dgm:pt>
    <dgm:pt modelId="{8EEC1706-84BE-4357-A8B3-C300EF3FA166}" type="sibTrans" cxnId="{4426B7FC-CCC7-4C24-800A-7B38356D3EB3}">
      <dgm:prSet/>
      <dgm:spPr/>
      <dgm:t>
        <a:bodyPr/>
        <a:lstStyle/>
        <a:p>
          <a:endParaRPr lang="en-US"/>
        </a:p>
      </dgm:t>
    </dgm:pt>
    <dgm:pt modelId="{FB67282B-3929-45D2-A93F-D8C8B537D73F}">
      <dgm:prSet/>
      <dgm:spPr/>
      <dgm:t>
        <a:bodyPr/>
        <a:lstStyle/>
        <a:p>
          <a:pPr>
            <a:lnSpc>
              <a:spcPct val="100000"/>
            </a:lnSpc>
          </a:pPr>
          <a:r>
            <a:rPr lang="en-US"/>
            <a:t>Paper C: "</a:t>
          </a:r>
          <a:r>
            <a:rPr lang="en-US">
              <a:ea typeface="+mn-lt"/>
              <a:cs typeface="+mn-lt"/>
            </a:rPr>
            <a:t>Digital twin applications in urban planning are underutilized for UHI mitigation, often focusing on static analyses like energy management instead of dynamic thermal simulations.</a:t>
          </a:r>
          <a:r>
            <a:rPr lang="en-US"/>
            <a:t>“[3]</a:t>
          </a:r>
        </a:p>
      </dgm:t>
    </dgm:pt>
    <dgm:pt modelId="{80111B55-BBD3-4A07-B0CE-87F5E2852FAC}" type="parTrans" cxnId="{5BC95B84-C75D-4539-B223-B492D580F761}">
      <dgm:prSet/>
      <dgm:spPr/>
      <dgm:t>
        <a:bodyPr/>
        <a:lstStyle/>
        <a:p>
          <a:endParaRPr lang="en-US"/>
        </a:p>
      </dgm:t>
    </dgm:pt>
    <dgm:pt modelId="{019A0F3F-7251-41DF-873E-ED896726E7A6}" type="sibTrans" cxnId="{5BC95B84-C75D-4539-B223-B492D580F761}">
      <dgm:prSet/>
      <dgm:spPr/>
      <dgm:t>
        <a:bodyPr/>
        <a:lstStyle/>
        <a:p>
          <a:endParaRPr lang="en-US"/>
        </a:p>
      </dgm:t>
    </dgm:pt>
    <dgm:pt modelId="{9D544A9F-9CDE-4A55-99B8-E63B244F8222}" type="pres">
      <dgm:prSet presAssocID="{B1933851-6166-4F45-82A1-61B8DB81D26D}" presName="root" presStyleCnt="0">
        <dgm:presLayoutVars>
          <dgm:dir/>
          <dgm:resizeHandles val="exact"/>
        </dgm:presLayoutVars>
      </dgm:prSet>
      <dgm:spPr/>
    </dgm:pt>
    <dgm:pt modelId="{3B40F8D1-A331-4EB6-BF5A-D064A8EC2248}" type="pres">
      <dgm:prSet presAssocID="{872B0C80-44B5-4C5D-9E57-89E994BD2D90}" presName="compNode" presStyleCnt="0"/>
      <dgm:spPr/>
    </dgm:pt>
    <dgm:pt modelId="{9FFEB7ED-E0A0-4D7E-BDCD-31CADA057FD4}" type="pres">
      <dgm:prSet presAssocID="{872B0C80-44B5-4C5D-9E57-89E994BD2D90}" presName="bgRect" presStyleLbl="bgShp" presStyleIdx="0" presStyleCnt="3"/>
      <dgm:spPr/>
    </dgm:pt>
    <dgm:pt modelId="{820416F7-31F7-495F-BD08-DD7620EEDDA0}" type="pres">
      <dgm:prSet presAssocID="{872B0C80-44B5-4C5D-9E57-89E994BD2D90}" presName="iconRect" presStyleLbl="nod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AD63B502-8B13-43BC-AD24-B50A5FABC48C}" type="pres">
      <dgm:prSet presAssocID="{872B0C80-44B5-4C5D-9E57-89E994BD2D90}" presName="spaceRect" presStyleCnt="0"/>
      <dgm:spPr/>
    </dgm:pt>
    <dgm:pt modelId="{D8732A36-25A1-4A0F-9F15-A8D8E6198C6B}" type="pres">
      <dgm:prSet presAssocID="{872B0C80-44B5-4C5D-9E57-89E994BD2D90}" presName="parTx" presStyleLbl="revTx" presStyleIdx="0" presStyleCnt="3">
        <dgm:presLayoutVars>
          <dgm:chMax val="0"/>
          <dgm:chPref val="0"/>
        </dgm:presLayoutVars>
      </dgm:prSet>
      <dgm:spPr/>
    </dgm:pt>
    <dgm:pt modelId="{DCB2D896-8DD8-459C-BD94-B7747A694C91}" type="pres">
      <dgm:prSet presAssocID="{E556345F-2476-443E-BB34-44ECB3A8B00F}" presName="sibTrans" presStyleCnt="0"/>
      <dgm:spPr/>
    </dgm:pt>
    <dgm:pt modelId="{398019F4-BD7F-4821-9E3C-070DCF428CD3}" type="pres">
      <dgm:prSet presAssocID="{0F6C5BD8-2653-4A56-A78B-4C9C38F2FC6D}" presName="compNode" presStyleCnt="0"/>
      <dgm:spPr/>
    </dgm:pt>
    <dgm:pt modelId="{371AA1B2-60E4-41C4-BA8F-461825EF9B80}" type="pres">
      <dgm:prSet presAssocID="{0F6C5BD8-2653-4A56-A78B-4C9C38F2FC6D}" presName="bgRect" presStyleLbl="bgShp" presStyleIdx="1" presStyleCnt="3" custLinFactNeighborY="-19616"/>
      <dgm:spPr/>
    </dgm:pt>
    <dgm:pt modelId="{83E116EB-DFBA-445F-9003-CFD8ED12446C}" type="pres">
      <dgm:prSet presAssocID="{0F6C5BD8-2653-4A56-A78B-4C9C38F2FC6D}" presName="iconRect" presStyleLbl="node1" presStyleIdx="1" presStyleCnt="3" custLinFactNeighborY="-3566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E0DDF370-034F-412D-A9A6-17C1DA7CA92C}" type="pres">
      <dgm:prSet presAssocID="{0F6C5BD8-2653-4A56-A78B-4C9C38F2FC6D}" presName="spaceRect" presStyleCnt="0"/>
      <dgm:spPr/>
    </dgm:pt>
    <dgm:pt modelId="{5A9760F4-89F3-4C12-8DB3-BDB76443B8BE}" type="pres">
      <dgm:prSet presAssocID="{0F6C5BD8-2653-4A56-A78B-4C9C38F2FC6D}" presName="parTx" presStyleLbl="revTx" presStyleIdx="1" presStyleCnt="3" custLinFactNeighborY="-19616">
        <dgm:presLayoutVars>
          <dgm:chMax val="0"/>
          <dgm:chPref val="0"/>
        </dgm:presLayoutVars>
      </dgm:prSet>
      <dgm:spPr/>
    </dgm:pt>
    <dgm:pt modelId="{9C4BC116-3F4E-4D59-A5F8-310B4D543D9A}" type="pres">
      <dgm:prSet presAssocID="{8EEC1706-84BE-4357-A8B3-C300EF3FA166}" presName="sibTrans" presStyleCnt="0"/>
      <dgm:spPr/>
    </dgm:pt>
    <dgm:pt modelId="{DC4750BC-A52A-4B2F-9918-69D104BF2990}" type="pres">
      <dgm:prSet presAssocID="{FB67282B-3929-45D2-A93F-D8C8B537D73F}" presName="compNode" presStyleCnt="0"/>
      <dgm:spPr/>
    </dgm:pt>
    <dgm:pt modelId="{0EC0F01F-EC66-4DAD-A190-957AE7E623DD}" type="pres">
      <dgm:prSet presAssocID="{FB67282B-3929-45D2-A93F-D8C8B537D73F}" presName="bgRect" presStyleLbl="bgShp" presStyleIdx="2" presStyleCnt="3" custLinFactNeighborY="-38010"/>
      <dgm:spPr/>
    </dgm:pt>
    <dgm:pt modelId="{EADF716F-F2EC-4725-A9F2-980974904D90}" type="pres">
      <dgm:prSet presAssocID="{FB67282B-3929-45D2-A93F-D8C8B537D73F}" presName="iconRect" presStyleLbl="node1" presStyleIdx="2" presStyleCnt="3" custScaleX="113253" custScaleY="96490" custLinFactNeighborY="-69113"/>
      <dgm:spPr>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t="-9000" b="-9000"/>
          </a:stretch>
        </a:blipFill>
      </dgm:spPr>
      <dgm:extLst>
        <a:ext uri="{E40237B7-FDA0-4F09-8148-C483321AD2D9}">
          <dgm14:cNvPr xmlns:dgm14="http://schemas.microsoft.com/office/drawing/2010/diagram" id="0" name="" descr="Satellite with solid fill"/>
        </a:ext>
      </dgm:extLst>
    </dgm:pt>
    <dgm:pt modelId="{C3BACA27-1CF2-4CF0-B3F6-A1FA3324641A}" type="pres">
      <dgm:prSet presAssocID="{FB67282B-3929-45D2-A93F-D8C8B537D73F}" presName="spaceRect" presStyleCnt="0"/>
      <dgm:spPr/>
    </dgm:pt>
    <dgm:pt modelId="{56DFD19B-063C-40E2-B7FF-5C6E5845F00C}" type="pres">
      <dgm:prSet presAssocID="{FB67282B-3929-45D2-A93F-D8C8B537D73F}" presName="parTx" presStyleLbl="revTx" presStyleIdx="2" presStyleCnt="3" custLinFactNeighborY="-38010">
        <dgm:presLayoutVars>
          <dgm:chMax val="0"/>
          <dgm:chPref val="0"/>
        </dgm:presLayoutVars>
      </dgm:prSet>
      <dgm:spPr/>
    </dgm:pt>
  </dgm:ptLst>
  <dgm:cxnLst>
    <dgm:cxn modelId="{F4B7CE2F-4275-4B90-9E5C-292B15711AE2}" type="presOf" srcId="{FB67282B-3929-45D2-A93F-D8C8B537D73F}" destId="{56DFD19B-063C-40E2-B7FF-5C6E5845F00C}" srcOrd="0" destOrd="0" presId="urn:microsoft.com/office/officeart/2018/2/layout/IconVerticalSolidList"/>
    <dgm:cxn modelId="{B43BFE3C-E33C-43AE-9BE0-7F171F86FAFE}" srcId="{B1933851-6166-4F45-82A1-61B8DB81D26D}" destId="{872B0C80-44B5-4C5D-9E57-89E994BD2D90}" srcOrd="0" destOrd="0" parTransId="{649EAB4F-434A-4E53-94FE-05989DBBE479}" sibTransId="{E556345F-2476-443E-BB34-44ECB3A8B00F}"/>
    <dgm:cxn modelId="{66C3E76A-D50F-45CE-B04B-3E11CEFB6BB0}" type="presOf" srcId="{0F6C5BD8-2653-4A56-A78B-4C9C38F2FC6D}" destId="{5A9760F4-89F3-4C12-8DB3-BDB76443B8BE}" srcOrd="0" destOrd="0" presId="urn:microsoft.com/office/officeart/2018/2/layout/IconVerticalSolidList"/>
    <dgm:cxn modelId="{5BC95B84-C75D-4539-B223-B492D580F761}" srcId="{B1933851-6166-4F45-82A1-61B8DB81D26D}" destId="{FB67282B-3929-45D2-A93F-D8C8B537D73F}" srcOrd="2" destOrd="0" parTransId="{80111B55-BBD3-4A07-B0CE-87F5E2852FAC}" sibTransId="{019A0F3F-7251-41DF-873E-ED896726E7A6}"/>
    <dgm:cxn modelId="{26411291-0A0B-41E0-8C1B-65AC2BCF28EB}" type="presOf" srcId="{872B0C80-44B5-4C5D-9E57-89E994BD2D90}" destId="{D8732A36-25A1-4A0F-9F15-A8D8E6198C6B}" srcOrd="0" destOrd="0" presId="urn:microsoft.com/office/officeart/2018/2/layout/IconVerticalSolidList"/>
    <dgm:cxn modelId="{8D3A1A9C-0B54-4941-A384-C3BEBE1654B2}" type="presOf" srcId="{B1933851-6166-4F45-82A1-61B8DB81D26D}" destId="{9D544A9F-9CDE-4A55-99B8-E63B244F8222}" srcOrd="0" destOrd="0" presId="urn:microsoft.com/office/officeart/2018/2/layout/IconVerticalSolidList"/>
    <dgm:cxn modelId="{4426B7FC-CCC7-4C24-800A-7B38356D3EB3}" srcId="{B1933851-6166-4F45-82A1-61B8DB81D26D}" destId="{0F6C5BD8-2653-4A56-A78B-4C9C38F2FC6D}" srcOrd="1" destOrd="0" parTransId="{2EED1444-4B13-45D9-83A8-6E82BF8D6CE4}" sibTransId="{8EEC1706-84BE-4357-A8B3-C300EF3FA166}"/>
    <dgm:cxn modelId="{3907EF86-6602-4AD5-8F8F-F9E379CDE721}" type="presParOf" srcId="{9D544A9F-9CDE-4A55-99B8-E63B244F8222}" destId="{3B40F8D1-A331-4EB6-BF5A-D064A8EC2248}" srcOrd="0" destOrd="0" presId="urn:microsoft.com/office/officeart/2018/2/layout/IconVerticalSolidList"/>
    <dgm:cxn modelId="{F2CA9558-6023-4634-A79D-584FEBA18D72}" type="presParOf" srcId="{3B40F8D1-A331-4EB6-BF5A-D064A8EC2248}" destId="{9FFEB7ED-E0A0-4D7E-BDCD-31CADA057FD4}" srcOrd="0" destOrd="0" presId="urn:microsoft.com/office/officeart/2018/2/layout/IconVerticalSolidList"/>
    <dgm:cxn modelId="{7C2C5987-9F4F-4DFC-98AD-3697B7A5D5A6}" type="presParOf" srcId="{3B40F8D1-A331-4EB6-BF5A-D064A8EC2248}" destId="{820416F7-31F7-495F-BD08-DD7620EEDDA0}" srcOrd="1" destOrd="0" presId="urn:microsoft.com/office/officeart/2018/2/layout/IconVerticalSolidList"/>
    <dgm:cxn modelId="{A4E8A26A-0182-4BC7-A4DE-7A4E067148BF}" type="presParOf" srcId="{3B40F8D1-A331-4EB6-BF5A-D064A8EC2248}" destId="{AD63B502-8B13-43BC-AD24-B50A5FABC48C}" srcOrd="2" destOrd="0" presId="urn:microsoft.com/office/officeart/2018/2/layout/IconVerticalSolidList"/>
    <dgm:cxn modelId="{6BCA4B28-401F-4E3B-A928-07A242237258}" type="presParOf" srcId="{3B40F8D1-A331-4EB6-BF5A-D064A8EC2248}" destId="{D8732A36-25A1-4A0F-9F15-A8D8E6198C6B}" srcOrd="3" destOrd="0" presId="urn:microsoft.com/office/officeart/2018/2/layout/IconVerticalSolidList"/>
    <dgm:cxn modelId="{3E3467BA-9CDA-400C-A244-B18178EF87C6}" type="presParOf" srcId="{9D544A9F-9CDE-4A55-99B8-E63B244F8222}" destId="{DCB2D896-8DD8-459C-BD94-B7747A694C91}" srcOrd="1" destOrd="0" presId="urn:microsoft.com/office/officeart/2018/2/layout/IconVerticalSolidList"/>
    <dgm:cxn modelId="{897D171E-455E-4BC5-88ED-8F1006DB223D}" type="presParOf" srcId="{9D544A9F-9CDE-4A55-99B8-E63B244F8222}" destId="{398019F4-BD7F-4821-9E3C-070DCF428CD3}" srcOrd="2" destOrd="0" presId="urn:microsoft.com/office/officeart/2018/2/layout/IconVerticalSolidList"/>
    <dgm:cxn modelId="{E9D71DFB-0305-4E8E-9320-F356ECD7E96A}" type="presParOf" srcId="{398019F4-BD7F-4821-9E3C-070DCF428CD3}" destId="{371AA1B2-60E4-41C4-BA8F-461825EF9B80}" srcOrd="0" destOrd="0" presId="urn:microsoft.com/office/officeart/2018/2/layout/IconVerticalSolidList"/>
    <dgm:cxn modelId="{063DC4D6-E82C-410E-9A2F-802A5D68C17A}" type="presParOf" srcId="{398019F4-BD7F-4821-9E3C-070DCF428CD3}" destId="{83E116EB-DFBA-445F-9003-CFD8ED12446C}" srcOrd="1" destOrd="0" presId="urn:microsoft.com/office/officeart/2018/2/layout/IconVerticalSolidList"/>
    <dgm:cxn modelId="{1B5122CD-53B6-497C-BD67-B2EAF043A790}" type="presParOf" srcId="{398019F4-BD7F-4821-9E3C-070DCF428CD3}" destId="{E0DDF370-034F-412D-A9A6-17C1DA7CA92C}" srcOrd="2" destOrd="0" presId="urn:microsoft.com/office/officeart/2018/2/layout/IconVerticalSolidList"/>
    <dgm:cxn modelId="{E3E520AC-2E97-42C2-877A-671FE8F5FE6E}" type="presParOf" srcId="{398019F4-BD7F-4821-9E3C-070DCF428CD3}" destId="{5A9760F4-89F3-4C12-8DB3-BDB76443B8BE}" srcOrd="3" destOrd="0" presId="urn:microsoft.com/office/officeart/2018/2/layout/IconVerticalSolidList"/>
    <dgm:cxn modelId="{5B162A0F-BB75-4FBE-A68B-590241E942DE}" type="presParOf" srcId="{9D544A9F-9CDE-4A55-99B8-E63B244F8222}" destId="{9C4BC116-3F4E-4D59-A5F8-310B4D543D9A}" srcOrd="3" destOrd="0" presId="urn:microsoft.com/office/officeart/2018/2/layout/IconVerticalSolidList"/>
    <dgm:cxn modelId="{CA53AE2D-18D4-4AB3-A5AC-6005456EFC9A}" type="presParOf" srcId="{9D544A9F-9CDE-4A55-99B8-E63B244F8222}" destId="{DC4750BC-A52A-4B2F-9918-69D104BF2990}" srcOrd="4" destOrd="0" presId="urn:microsoft.com/office/officeart/2018/2/layout/IconVerticalSolidList"/>
    <dgm:cxn modelId="{139E87AF-18D1-450F-9990-982E31714FA2}" type="presParOf" srcId="{DC4750BC-A52A-4B2F-9918-69D104BF2990}" destId="{0EC0F01F-EC66-4DAD-A190-957AE7E623DD}" srcOrd="0" destOrd="0" presId="urn:microsoft.com/office/officeart/2018/2/layout/IconVerticalSolidList"/>
    <dgm:cxn modelId="{6B1B459A-640B-4102-BEF6-7F8E6F39609A}" type="presParOf" srcId="{DC4750BC-A52A-4B2F-9918-69D104BF2990}" destId="{EADF716F-F2EC-4725-A9F2-980974904D90}" srcOrd="1" destOrd="0" presId="urn:microsoft.com/office/officeart/2018/2/layout/IconVerticalSolidList"/>
    <dgm:cxn modelId="{771F3E86-6C52-4B0A-B6A3-1116FAE1E71D}" type="presParOf" srcId="{DC4750BC-A52A-4B2F-9918-69D104BF2990}" destId="{C3BACA27-1CF2-4CF0-B3F6-A1FA3324641A}" srcOrd="2" destOrd="0" presId="urn:microsoft.com/office/officeart/2018/2/layout/IconVerticalSolidList"/>
    <dgm:cxn modelId="{C0745B45-B371-4C23-8DC8-E56D880DD714}" type="presParOf" srcId="{DC4750BC-A52A-4B2F-9918-69D104BF2990}" destId="{56DFD19B-063C-40E2-B7FF-5C6E5845F00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EB7ED-E0A0-4D7E-BDCD-31CADA057FD4}">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0416F7-31F7-495F-BD08-DD7620EEDDA0}">
      <dsp:nvSpPr>
        <dsp:cNvPr id="0" name=""/>
        <dsp:cNvSpPr/>
      </dsp:nvSpPr>
      <dsp:spPr>
        <a:xfrm>
          <a:off x="375988" y="280191"/>
          <a:ext cx="683614" cy="68361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32A36-25A1-4A0F-9F15-A8D8E6198C6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Paper A: “Existing methods do not combine segmentation, material classification, and surface area calculation into a unified framework”[1]</a:t>
          </a:r>
        </a:p>
      </dsp:txBody>
      <dsp:txXfrm>
        <a:off x="1435590" y="531"/>
        <a:ext cx="9080009" cy="1242935"/>
      </dsp:txXfrm>
    </dsp:sp>
    <dsp:sp modelId="{371AA1B2-60E4-41C4-BA8F-461825EF9B80}">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E116EB-DFBA-445F-9003-CFD8ED12446C}">
      <dsp:nvSpPr>
        <dsp:cNvPr id="0" name=""/>
        <dsp:cNvSpPr/>
      </dsp:nvSpPr>
      <dsp:spPr>
        <a:xfrm>
          <a:off x="375988" y="1833861"/>
          <a:ext cx="683614" cy="683614"/>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3000" b="-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9760F4-89F3-4C12-8DB3-BDB76443B8BE}">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Paper B: "Models struggle to perform consistently across varied urban landscapes with different structures, lighting, and materials “[2]</a:t>
          </a:r>
        </a:p>
      </dsp:txBody>
      <dsp:txXfrm>
        <a:off x="1435590" y="1554201"/>
        <a:ext cx="9080009" cy="1242935"/>
      </dsp:txXfrm>
    </dsp:sp>
    <dsp:sp modelId="{0EC0F01F-EC66-4DAD-A190-957AE7E623DD}">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DF716F-F2EC-4725-A9F2-980974904D90}">
      <dsp:nvSpPr>
        <dsp:cNvPr id="0" name=""/>
        <dsp:cNvSpPr/>
      </dsp:nvSpPr>
      <dsp:spPr>
        <a:xfrm>
          <a:off x="330688" y="3399528"/>
          <a:ext cx="774214" cy="65961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9000" b="-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DFD19B-063C-40E2-B7FF-5C6E5845F00C}">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Paper C: "Surface area estimation is often disconnected from segmentation and material workflows, reducing accuracy “[3]</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EB7ED-E0A0-4D7E-BDCD-31CADA057FD4}">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0416F7-31F7-495F-BD08-DD7620EEDDA0}">
      <dsp:nvSpPr>
        <dsp:cNvPr id="0" name=""/>
        <dsp:cNvSpPr/>
      </dsp:nvSpPr>
      <dsp:spPr>
        <a:xfrm>
          <a:off x="375988" y="280191"/>
          <a:ext cx="683614" cy="68361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32A36-25A1-4A0F-9F15-A8D8E6198C6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Paper A: "Design and Implementation of Low Cost IoT Sensor System for Urban Heat Island Observation“ [1]</a:t>
          </a:r>
        </a:p>
      </dsp:txBody>
      <dsp:txXfrm>
        <a:off x="1435590" y="531"/>
        <a:ext cx="9080009" cy="1242935"/>
      </dsp:txXfrm>
    </dsp:sp>
    <dsp:sp modelId="{371AA1B2-60E4-41C4-BA8F-461825EF9B80}">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E116EB-DFBA-445F-9003-CFD8ED12446C}">
      <dsp:nvSpPr>
        <dsp:cNvPr id="0" name=""/>
        <dsp:cNvSpPr/>
      </dsp:nvSpPr>
      <dsp:spPr>
        <a:xfrm>
          <a:off x="375988" y="1833861"/>
          <a:ext cx="683614" cy="683614"/>
        </a:xfrm>
        <a:prstGeom prst="rect">
          <a:avLst/>
        </a:prstGeom>
        <a:blipFill dpi="0" rotWithShape="1">
          <a:blip xmlns:r="http://schemas.openxmlformats.org/officeDocument/2006/relationships" r:embed="rId3">
            <a:extLst>
              <a:ext uri="{BEBA8EAE-BF5A-486C-A8C5-ECC9F3942E4B}">
                <a14:imgProps xmlns:a14="http://schemas.microsoft.com/office/drawing/2010/main">
                  <a14:imgLayer r:embed="rId4">
                    <a14:imgEffect>
                      <a14:backgroundRemoval t="9396" b="89933" l="7658" r="93243">
                        <a14:foregroundMark x1="8108" y1="26846" x2="8108" y2="26846"/>
                        <a14:foregroundMark x1="20721" y1="29530" x2="20721" y2="29530"/>
                        <a14:foregroundMark x1="51802" y1="43624" x2="51802" y2="43624"/>
                        <a14:foregroundMark x1="50000" y1="37584" x2="50000" y2="37584"/>
                        <a14:foregroundMark x1="46847" y1="32215" x2="46847" y2="32215"/>
                        <a14:foregroundMark x1="54955" y1="48322" x2="54955" y2="48322"/>
                        <a14:foregroundMark x1="58108" y1="51678" x2="58108" y2="51678"/>
                        <a14:foregroundMark x1="58108" y1="51678" x2="58108" y2="51678"/>
                        <a14:foregroundMark x1="62162" y1="52349" x2="62162" y2="52349"/>
                        <a14:foregroundMark x1="69369" y1="44295" x2="69369" y2="44295"/>
                        <a14:foregroundMark x1="51802" y1="21477" x2="51802" y2="21477"/>
                        <a14:foregroundMark x1="67117" y1="30872" x2="67117" y2="30872"/>
                        <a14:foregroundMark x1="65766" y1="26846" x2="65766" y2="26846"/>
                        <a14:foregroundMark x1="65766" y1="25503" x2="65766" y2="25503"/>
                        <a14:foregroundMark x1="57658" y1="34899" x2="57658" y2="34899"/>
                        <a14:foregroundMark x1="26126" y1="34228" x2="26126" y2="34228"/>
                        <a14:foregroundMark x1="77027" y1="40940" x2="77027" y2="40940"/>
                        <a14:foregroundMark x1="84234" y1="41611" x2="84234" y2="41611"/>
                        <a14:foregroundMark x1="68919" y1="80537" x2="68919" y2="80537"/>
                        <a14:foregroundMark x1="89640" y1="77181" x2="89640" y2="77181"/>
                        <a14:foregroundMark x1="57658" y1="80537" x2="57658" y2="80537"/>
                        <a14:foregroundMark x1="65766" y1="77852" x2="65766" y2="77852"/>
                        <a14:foregroundMark x1="57207" y1="77181" x2="57207" y2="77181"/>
                        <a14:foregroundMark x1="53153" y1="79195" x2="53153" y2="79195"/>
                        <a14:foregroundMark x1="61261" y1="35570" x2="61261" y2="35570"/>
                        <a14:foregroundMark x1="56306" y1="30201" x2="56306" y2="30201"/>
                        <a14:foregroundMark x1="37838" y1="78523" x2="37838" y2="78523"/>
                        <a14:foregroundMark x1="45045" y1="80537" x2="45045" y2="80537"/>
                        <a14:foregroundMark x1="32432" y1="76510" x2="32432" y2="76510"/>
                        <a14:foregroundMark x1="27928" y1="79195" x2="27928" y2="79195"/>
                        <a14:foregroundMark x1="24324" y1="79195" x2="24324" y2="79195"/>
                        <a14:foregroundMark x1="23874" y1="71812" x2="23874" y2="71812"/>
                        <a14:foregroundMark x1="20721" y1="76510" x2="20721" y2="76510"/>
                        <a14:foregroundMark x1="13514" y1="71812" x2="13514" y2="71812"/>
                        <a14:foregroundMark x1="16667" y1="77181" x2="16667" y2="77181"/>
                        <a14:foregroundMark x1="80180" y1="75839" x2="80180" y2="75839"/>
                        <a14:foregroundMark x1="93243" y1="77852" x2="93243" y2="77852"/>
                        <a14:foregroundMark x1="17568" y1="71812" x2="17568" y2="71812"/>
                        <a14:foregroundMark x1="16667" y1="71141" x2="16667" y2="71141"/>
                        <a14:backgroundMark x1="40090" y1="76510" x2="40090" y2="76510"/>
                        <a14:backgroundMark x1="59910" y1="77181" x2="59910" y2="77181"/>
                        <a14:backgroundMark x1="66216" y1="76510" x2="66216" y2="76510"/>
                        <a14:backgroundMark x1="27928" y1="80537" x2="27928" y2="80537"/>
                        <a14:backgroundMark x1="21171" y1="77181" x2="21171" y2="77181"/>
                        <a14:backgroundMark x1="66216" y1="24832" x2="66216" y2="24832"/>
                        <a14:backgroundMark x1="55405" y1="29530" x2="55405" y2="29530"/>
                        <a14:backgroundMark x1="56306" y1="28859" x2="56306" y2="28859"/>
                        <a14:backgroundMark x1="18018" y1="71812" x2="18018" y2="71812"/>
                        <a14:backgroundMark x1="91892" y1="79195" x2="91892" y2="79195"/>
                        <a14:backgroundMark x1="91441" y1="74497" x2="91441" y2="74497"/>
                      </a14:backgroundRemoval>
                    </a14:imgEffect>
                  </a14:imgLayer>
                </a14:imgProps>
              </a:ext>
            </a:extLst>
          </a:blip>
          <a:srcRect/>
          <a:stretch>
            <a:fillRect l="1517" t="9033" r="8899" b="1672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9760F4-89F3-4C12-8DB3-BDB76443B8BE}">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Paper B: "Mobile technologies and services for environmental monitoring: The Citi-Sense-MOB approach“[2]</a:t>
          </a:r>
        </a:p>
      </dsp:txBody>
      <dsp:txXfrm>
        <a:off x="1435590" y="1554201"/>
        <a:ext cx="9080009" cy="1242935"/>
      </dsp:txXfrm>
    </dsp:sp>
    <dsp:sp modelId="{0EC0F01F-EC66-4DAD-A190-957AE7E623DD}">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DF716F-F2EC-4725-A9F2-980974904D90}">
      <dsp:nvSpPr>
        <dsp:cNvPr id="0" name=""/>
        <dsp:cNvSpPr/>
      </dsp:nvSpPr>
      <dsp:spPr>
        <a:xfrm>
          <a:off x="330688" y="3399528"/>
          <a:ext cx="774214" cy="65961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9000" b="-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DFD19B-063C-40E2-B7FF-5C6E5845F00C}">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Paper C: "Automatic Estimation for Visual Quality Changes of Street Space via Street-View Images and Multimodal Large Language Models“[3]</a:t>
          </a:r>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EB7ED-E0A0-4D7E-BDCD-31CADA057FD4}">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820416F7-31F7-495F-BD08-DD7620EEDDA0}">
      <dsp:nvSpPr>
        <dsp:cNvPr id="0" name=""/>
        <dsp:cNvSpPr/>
      </dsp:nvSpPr>
      <dsp:spPr>
        <a:xfrm>
          <a:off x="375988" y="280191"/>
          <a:ext cx="683614" cy="683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8732A36-25A1-4A0F-9F15-A8D8E6198C6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Paper A: "Advancing Urban Development through Vision-Language Models: Applications and Challenges of Satellite Imagery Analysis“ [1]</a:t>
          </a:r>
        </a:p>
      </dsp:txBody>
      <dsp:txXfrm>
        <a:off x="1435590" y="531"/>
        <a:ext cx="9080009" cy="1242935"/>
      </dsp:txXfrm>
    </dsp:sp>
    <dsp:sp modelId="{371AA1B2-60E4-41C4-BA8F-461825EF9B80}">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83E116EB-DFBA-445F-9003-CFD8ED12446C}">
      <dsp:nvSpPr>
        <dsp:cNvPr id="0" name=""/>
        <dsp:cNvSpPr/>
      </dsp:nvSpPr>
      <dsp:spPr>
        <a:xfrm>
          <a:off x="375988" y="1833861"/>
          <a:ext cx="683614" cy="6836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A9760F4-89F3-4C12-8DB3-BDB76443B8BE}">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Paper B: "A Study on Performance Improvement of Prompt Engineering for Generative AI with a Large Language Model“[2]</a:t>
          </a:r>
        </a:p>
      </dsp:txBody>
      <dsp:txXfrm>
        <a:off x="1435590" y="1554201"/>
        <a:ext cx="9080009" cy="1242935"/>
      </dsp:txXfrm>
    </dsp:sp>
    <dsp:sp modelId="{0EC0F01F-EC66-4DAD-A190-957AE7E623DD}">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ADF716F-F2EC-4725-A9F2-980974904D90}">
      <dsp:nvSpPr>
        <dsp:cNvPr id="0" name=""/>
        <dsp:cNvSpPr/>
      </dsp:nvSpPr>
      <dsp:spPr>
        <a:xfrm>
          <a:off x="375988" y="3387531"/>
          <a:ext cx="683614" cy="6836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6DFD19B-063C-40E2-B7FF-5C6E5845F00C}">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t>Paper C: "Automatic Estimation for Visual Quality Changes of Street Space via Street-View Images and Multimodal Large Language Models“[3]</a:t>
          </a:r>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EB7ED-E0A0-4D7E-BDCD-31CADA057FD4}">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0416F7-31F7-495F-BD08-DD7620EEDDA0}">
      <dsp:nvSpPr>
        <dsp:cNvPr id="0" name=""/>
        <dsp:cNvSpPr/>
      </dsp:nvSpPr>
      <dsp:spPr>
        <a:xfrm>
          <a:off x="375988" y="280191"/>
          <a:ext cx="683614" cy="683614"/>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32A36-25A1-4A0F-9F15-A8D8E6198C6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Paper A: "</a:t>
          </a:r>
          <a:r>
            <a:rPr lang="en-US" sz="2100" kern="1200">
              <a:ea typeface="+mn-lt"/>
              <a:cs typeface="+mn-lt"/>
            </a:rPr>
            <a:t>Current UHI mitigation approaches are mostly reactive, addressing problems after they occur rather than preventing them through predictive modeling.</a:t>
          </a:r>
          <a:r>
            <a:rPr lang="en-US" sz="2100" kern="1200"/>
            <a:t>“ [1]</a:t>
          </a:r>
        </a:p>
      </dsp:txBody>
      <dsp:txXfrm>
        <a:off x="1435590" y="531"/>
        <a:ext cx="9080009" cy="1242935"/>
      </dsp:txXfrm>
    </dsp:sp>
    <dsp:sp modelId="{371AA1B2-60E4-41C4-BA8F-461825EF9B80}">
      <dsp:nvSpPr>
        <dsp:cNvPr id="0" name=""/>
        <dsp:cNvSpPr/>
      </dsp:nvSpPr>
      <dsp:spPr>
        <a:xfrm>
          <a:off x="0" y="1310386"/>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E116EB-DFBA-445F-9003-CFD8ED12446C}">
      <dsp:nvSpPr>
        <dsp:cNvPr id="0" name=""/>
        <dsp:cNvSpPr/>
      </dsp:nvSpPr>
      <dsp:spPr>
        <a:xfrm>
          <a:off x="375988" y="1590036"/>
          <a:ext cx="683614" cy="68361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9760F4-89F3-4C12-8DB3-BDB76443B8BE}">
      <dsp:nvSpPr>
        <dsp:cNvPr id="0" name=""/>
        <dsp:cNvSpPr/>
      </dsp:nvSpPr>
      <dsp:spPr>
        <a:xfrm>
          <a:off x="1435590" y="1310386"/>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Paper B: "</a:t>
          </a:r>
          <a:r>
            <a:rPr lang="en-US" sz="2100" kern="1200">
              <a:ea typeface="+mn-lt"/>
              <a:cs typeface="+mn-lt"/>
            </a:rPr>
            <a:t>Existing simulation tools do not effectively integrate </a:t>
          </a:r>
          <a:r>
            <a:rPr lang="en-US" sz="2100" b="1" kern="1200">
              <a:ea typeface="+mn-lt"/>
              <a:cs typeface="+mn-lt"/>
            </a:rPr>
            <a:t>digital twin technology</a:t>
          </a:r>
          <a:r>
            <a:rPr lang="en-US" sz="2100" kern="1200">
              <a:ea typeface="+mn-lt"/>
              <a:cs typeface="+mn-lt"/>
            </a:rPr>
            <a:t> with </a:t>
          </a:r>
          <a:r>
            <a:rPr lang="en-US" sz="2100" b="1" kern="1200">
              <a:ea typeface="+mn-lt"/>
              <a:cs typeface="+mn-lt"/>
            </a:rPr>
            <a:t>real-time GIS data</a:t>
          </a:r>
          <a:r>
            <a:rPr lang="en-US" sz="2100" kern="1200">
              <a:ea typeface="+mn-lt"/>
              <a:cs typeface="+mn-lt"/>
            </a:rPr>
            <a:t> and environmental parameters like wind flow and solar radiation.</a:t>
          </a:r>
          <a:r>
            <a:rPr lang="en-US" sz="2100" kern="1200"/>
            <a:t>“[2]</a:t>
          </a:r>
        </a:p>
      </dsp:txBody>
      <dsp:txXfrm>
        <a:off x="1435590" y="1310386"/>
        <a:ext cx="9080009" cy="1242935"/>
      </dsp:txXfrm>
    </dsp:sp>
    <dsp:sp modelId="{0EC0F01F-EC66-4DAD-A190-957AE7E623DD}">
      <dsp:nvSpPr>
        <dsp:cNvPr id="0" name=""/>
        <dsp:cNvSpPr/>
      </dsp:nvSpPr>
      <dsp:spPr>
        <a:xfrm>
          <a:off x="0" y="263543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DF716F-F2EC-4725-A9F2-980974904D90}">
      <dsp:nvSpPr>
        <dsp:cNvPr id="0" name=""/>
        <dsp:cNvSpPr/>
      </dsp:nvSpPr>
      <dsp:spPr>
        <a:xfrm>
          <a:off x="330688" y="2927062"/>
          <a:ext cx="774214" cy="659619"/>
        </a:xfrm>
        <a:prstGeom prst="rect">
          <a:avLst/>
        </a:prstGeom>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t="-9000" b="-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DFD19B-063C-40E2-B7FF-5C6E5845F00C}">
      <dsp:nvSpPr>
        <dsp:cNvPr id="0" name=""/>
        <dsp:cNvSpPr/>
      </dsp:nvSpPr>
      <dsp:spPr>
        <a:xfrm>
          <a:off x="1435590" y="263543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Paper C: "</a:t>
          </a:r>
          <a:r>
            <a:rPr lang="en-US" sz="2100" kern="1200">
              <a:ea typeface="+mn-lt"/>
              <a:cs typeface="+mn-lt"/>
            </a:rPr>
            <a:t>Digital twin applications in urban planning are underutilized for UHI mitigation, often focusing on static analyses like energy management instead of dynamic thermal simulations.</a:t>
          </a:r>
          <a:r>
            <a:rPr lang="en-US" sz="2100" kern="1200"/>
            <a:t>“[3]</a:t>
          </a:r>
        </a:p>
      </dsp:txBody>
      <dsp:txXfrm>
        <a:off x="1435590" y="263543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2/15/2025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2/15/2025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81060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74EB-AA1F-308E-7B04-57503CFB3D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B4BDD4-A479-5DB6-CC84-8683F4811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3F576C-7A90-A4FE-193F-29420A473ECC}"/>
              </a:ext>
            </a:extLst>
          </p:cNvPr>
          <p:cNvSpPr>
            <a:spLocks noGrp="1"/>
          </p:cNvSpPr>
          <p:nvPr>
            <p:ph type="body" idx="1"/>
          </p:nvPr>
        </p:nvSpPr>
        <p:spPr/>
        <p:txBody>
          <a:bodyPr/>
          <a:lstStyle/>
          <a:p>
            <a:r>
              <a:rPr lang="en-US"/>
              <a:t>For implementation, high-performance GPUs are essential. Developers must be proficient in </a:t>
            </a:r>
            <a:r>
              <a:rPr lang="en-US" b="1"/>
              <a:t>Python, deep learning, and image processing</a:t>
            </a:r>
            <a:r>
              <a:rPr lang="en-US"/>
              <a:t>. Software requirements include </a:t>
            </a:r>
            <a:r>
              <a:rPr lang="en-US" b="1" err="1"/>
              <a:t>PyTorch</a:t>
            </a:r>
            <a:r>
              <a:rPr lang="en-US" b="1"/>
              <a:t>, OpenCV</a:t>
            </a:r>
            <a:r>
              <a:rPr lang="en-US"/>
              <a:t>, and cloud storage for datasets.</a:t>
            </a:r>
          </a:p>
        </p:txBody>
      </p:sp>
      <p:sp>
        <p:nvSpPr>
          <p:cNvPr id="4" name="Slide Number Placeholder 3">
            <a:extLst>
              <a:ext uri="{FF2B5EF4-FFF2-40B4-BE49-F238E27FC236}">
                <a16:creationId xmlns:a16="http://schemas.microsoft.com/office/drawing/2014/main" id="{451DC162-2E54-A2E2-A809-4CDB75F3E996}"/>
              </a:ext>
            </a:extLst>
          </p:cNvPr>
          <p:cNvSpPr>
            <a:spLocks noGrp="1"/>
          </p:cNvSpPr>
          <p:nvPr>
            <p:ph type="sldNum" sz="quarter" idx="5"/>
          </p:nvPr>
        </p:nvSpPr>
        <p:spPr/>
        <p:txBody>
          <a:bodyPr/>
          <a:lstStyle/>
          <a:p>
            <a:fld id="{6C0B8AC8-E212-48B2-9917-7448FC83DD17}" type="slidenum">
              <a:rPr lang="en-US" smtClean="0"/>
              <a:t>16</a:t>
            </a:fld>
            <a:endParaRPr lang="en-US"/>
          </a:p>
        </p:txBody>
      </p:sp>
    </p:spTree>
    <p:extLst>
      <p:ext uri="{BB962C8B-B14F-4D97-AF65-F5344CB8AC3E}">
        <p14:creationId xmlns:p14="http://schemas.microsoft.com/office/powerpoint/2010/main" val="3089993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project follows a structured workflow, starting from </a:t>
            </a:r>
            <a:r>
              <a:rPr lang="en-US" b="1"/>
              <a:t>data collection and model training</a:t>
            </a:r>
            <a:r>
              <a:rPr lang="en-US"/>
              <a:t> to </a:t>
            </a:r>
            <a:r>
              <a:rPr lang="en-US" b="1"/>
              <a:t>system integration and evaluation</a:t>
            </a:r>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17</a:t>
            </a:fld>
            <a:endParaRPr lang="en-US"/>
          </a:p>
        </p:txBody>
      </p:sp>
    </p:spTree>
    <p:extLst>
      <p:ext uri="{BB962C8B-B14F-4D97-AF65-F5344CB8AC3E}">
        <p14:creationId xmlns:p14="http://schemas.microsoft.com/office/powerpoint/2010/main" val="2648961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Gantt chart ensures efficient time management throughout these stages</a:t>
            </a:r>
          </a:p>
        </p:txBody>
      </p:sp>
      <p:sp>
        <p:nvSpPr>
          <p:cNvPr id="4" name="Slide Number Placeholder 3"/>
          <p:cNvSpPr>
            <a:spLocks noGrp="1"/>
          </p:cNvSpPr>
          <p:nvPr>
            <p:ph type="sldNum" sz="quarter" idx="5"/>
          </p:nvPr>
        </p:nvSpPr>
        <p:spPr/>
        <p:txBody>
          <a:bodyPr/>
          <a:lstStyle/>
          <a:p>
            <a:fld id="{6C0B8AC8-E212-48B2-9917-7448FC83DD17}" type="slidenum">
              <a:rPr lang="en-US" smtClean="0"/>
              <a:t>18</a:t>
            </a:fld>
            <a:endParaRPr lang="en-US"/>
          </a:p>
        </p:txBody>
      </p:sp>
    </p:spTree>
    <p:extLst>
      <p:ext uri="{BB962C8B-B14F-4D97-AF65-F5344CB8AC3E}">
        <p14:creationId xmlns:p14="http://schemas.microsoft.com/office/powerpoint/2010/main" val="850894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19</a:t>
            </a:fld>
            <a:endParaRPr lang="en-US"/>
          </a:p>
        </p:txBody>
      </p:sp>
    </p:spTree>
    <p:extLst>
      <p:ext uri="{BB962C8B-B14F-4D97-AF65-F5344CB8AC3E}">
        <p14:creationId xmlns:p14="http://schemas.microsoft.com/office/powerpoint/2010/main" val="1326658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23</a:t>
            </a:fld>
            <a:endParaRPr lang="en-US"/>
          </a:p>
        </p:txBody>
      </p:sp>
    </p:spTree>
    <p:extLst>
      <p:ext uri="{BB962C8B-B14F-4D97-AF65-F5344CB8AC3E}">
        <p14:creationId xmlns:p14="http://schemas.microsoft.com/office/powerpoint/2010/main" val="4148649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24</a:t>
            </a:fld>
            <a:endParaRPr lang="en-US"/>
          </a:p>
        </p:txBody>
      </p:sp>
    </p:spTree>
    <p:extLst>
      <p:ext uri="{BB962C8B-B14F-4D97-AF65-F5344CB8AC3E}">
        <p14:creationId xmlns:p14="http://schemas.microsoft.com/office/powerpoint/2010/main" val="1120472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25</a:t>
            </a:fld>
            <a:endParaRPr lang="en-US"/>
          </a:p>
        </p:txBody>
      </p:sp>
    </p:spTree>
    <p:extLst>
      <p:ext uri="{BB962C8B-B14F-4D97-AF65-F5344CB8AC3E}">
        <p14:creationId xmlns:p14="http://schemas.microsoft.com/office/powerpoint/2010/main" val="2271360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Building on the challenges identified in the research gap, I face three fundamental questions critical to advancing in the development of the </a:t>
            </a:r>
            <a:r>
              <a:rPr lang="en-US" i="1" dirty="0" err="1"/>
              <a:t>iot</a:t>
            </a:r>
            <a:r>
              <a:rPr lang="en-US" i="1" dirty="0"/>
              <a:t> device:</a:t>
            </a:r>
            <a:endParaRPr lang="en-US" dirty="0"/>
          </a:p>
          <a:p>
            <a:pPr>
              <a:buFont typeface="+mj-lt"/>
              <a:buAutoNum type="arabicPeriod"/>
            </a:pPr>
            <a:r>
              <a:rPr lang="en-US" b="1" dirty="0"/>
              <a:t>How to synchronize data between IoT sensors and segmented image areas to maintain spatial accuracy?</a:t>
            </a:r>
            <a:endParaRPr lang="en-US" dirty="0"/>
          </a:p>
          <a:p>
            <a:pPr marL="742950" lvl="1" indent="-285750">
              <a:buFont typeface="+mj-lt"/>
              <a:buAutoNum type="arabicPeriod"/>
            </a:pPr>
            <a:r>
              <a:rPr lang="en-US" i="1" dirty="0"/>
              <a:t>This ensures temperature readings are precisely matched to specific geographic and material areas, allowing for reliable analysis and insights.</a:t>
            </a:r>
            <a:endParaRPr lang="en-US" dirty="0"/>
          </a:p>
          <a:p>
            <a:pPr>
              <a:buFont typeface="+mj-lt"/>
              <a:buAutoNum type="arabicPeriod"/>
            </a:pPr>
            <a:r>
              <a:rPr lang="en-US" b="1" dirty="0"/>
              <a:t>How to process and integrate temperature data from IoT sensors and image-based analysis quickly and accurately?</a:t>
            </a:r>
            <a:endParaRPr lang="en-US" dirty="0"/>
          </a:p>
          <a:p>
            <a:pPr marL="742950" lvl="1" indent="-285750">
              <a:buFont typeface="+mj-lt"/>
              <a:buAutoNum type="arabicPeriod"/>
            </a:pPr>
            <a:r>
              <a:rPr lang="en-US" i="1" dirty="0"/>
              <a:t>Timely and accurate data processing is vital for real-time decision-making, especially in rapidly changing urban environments.</a:t>
            </a:r>
            <a:endParaRPr lang="en-US" dirty="0"/>
          </a:p>
          <a:p>
            <a:pPr>
              <a:buFont typeface="+mj-lt"/>
              <a:buAutoNum type="arabicPeriod"/>
            </a:pPr>
            <a:r>
              <a:rPr lang="en-US" b="1" dirty="0"/>
              <a:t>How to design a compact and energy-efficient IoT device that can sustain long-term deployments in outdoor environments?</a:t>
            </a:r>
            <a:endParaRPr lang="en-US" dirty="0"/>
          </a:p>
          <a:p>
            <a:pPr marL="742950" lvl="1" indent="-285750">
              <a:buFont typeface="+mj-lt"/>
              <a:buAutoNum type="arabicPeriod"/>
            </a:pPr>
            <a:r>
              <a:rPr lang="en-US" i="1" dirty="0"/>
              <a:t>This addresses the practical challenges of deploying sensors that are affordable, reliable, and resilient in varying weather conditions.</a:t>
            </a:r>
            <a:endParaRPr lang="en-US" dirty="0"/>
          </a:p>
          <a:p>
            <a:r>
              <a:rPr lang="en-US" i="1" dirty="0"/>
              <a:t>Together, these questions guide towards creating a solution that is precise, efficient, and scalable for urban planning and policy-making.</a:t>
            </a:r>
            <a:endParaRPr lang="en-US" dirty="0"/>
          </a:p>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26</a:t>
            </a:fld>
            <a:endParaRPr lang="en-US"/>
          </a:p>
        </p:txBody>
      </p:sp>
    </p:spTree>
    <p:extLst>
      <p:ext uri="{BB962C8B-B14F-4D97-AF65-F5344CB8AC3E}">
        <p14:creationId xmlns:p14="http://schemas.microsoft.com/office/powerpoint/2010/main" val="3276245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27</a:t>
            </a:fld>
            <a:endParaRPr lang="en-US"/>
          </a:p>
        </p:txBody>
      </p:sp>
    </p:spTree>
    <p:extLst>
      <p:ext uri="{BB962C8B-B14F-4D97-AF65-F5344CB8AC3E}">
        <p14:creationId xmlns:p14="http://schemas.microsoft.com/office/powerpoint/2010/main" val="429008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components system diagram,</a:t>
            </a:r>
          </a:p>
        </p:txBody>
      </p:sp>
      <p:sp>
        <p:nvSpPr>
          <p:cNvPr id="4" name="Slide Number Placeholder 3"/>
          <p:cNvSpPr>
            <a:spLocks noGrp="1"/>
          </p:cNvSpPr>
          <p:nvPr>
            <p:ph type="sldNum" sz="quarter" idx="5"/>
          </p:nvPr>
        </p:nvSpPr>
        <p:spPr/>
        <p:txBody>
          <a:bodyPr/>
          <a:lstStyle/>
          <a:p>
            <a:fld id="{6C0B8AC8-E212-48B2-9917-7448FC83DD17}" type="slidenum">
              <a:rPr lang="en-US" smtClean="0"/>
              <a:t>28</a:t>
            </a:fld>
            <a:endParaRPr lang="en-US"/>
          </a:p>
        </p:txBody>
      </p:sp>
    </p:spTree>
    <p:extLst>
      <p:ext uri="{BB962C8B-B14F-4D97-AF65-F5344CB8AC3E}">
        <p14:creationId xmlns:p14="http://schemas.microsoft.com/office/powerpoint/2010/main" val="193794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4</a:t>
            </a:fld>
            <a:endParaRPr lang="en-US"/>
          </a:p>
        </p:txBody>
      </p:sp>
    </p:spTree>
    <p:extLst>
      <p:ext uri="{BB962C8B-B14F-4D97-AF65-F5344CB8AC3E}">
        <p14:creationId xmlns:p14="http://schemas.microsoft.com/office/powerpoint/2010/main" val="4047000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473C6-864A-5D55-C651-BB2EE3E6DF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4B9339-EBE0-E44A-9CC0-921F05F431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5BBE0B-42B7-12C3-EC64-679E4A5EC8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4B3BBB-B43E-71DC-3E4D-084FADDE2978}"/>
              </a:ext>
            </a:extLst>
          </p:cNvPr>
          <p:cNvSpPr>
            <a:spLocks noGrp="1"/>
          </p:cNvSpPr>
          <p:nvPr>
            <p:ph type="sldNum" sz="quarter" idx="5"/>
          </p:nvPr>
        </p:nvSpPr>
        <p:spPr/>
        <p:txBody>
          <a:bodyPr/>
          <a:lstStyle/>
          <a:p>
            <a:fld id="{6C0B8AC8-E212-48B2-9917-7448FC83DD17}" type="slidenum">
              <a:rPr lang="en-US" smtClean="0"/>
              <a:t>29</a:t>
            </a:fld>
            <a:endParaRPr lang="en-US"/>
          </a:p>
        </p:txBody>
      </p:sp>
    </p:spTree>
    <p:extLst>
      <p:ext uri="{BB962C8B-B14F-4D97-AF65-F5344CB8AC3E}">
        <p14:creationId xmlns:p14="http://schemas.microsoft.com/office/powerpoint/2010/main" val="3839727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470B2-483A-7D10-C363-0599C5ADB6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D26D3-CEBB-F94F-5D95-56BA42D9B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64CF5B-318F-6FF8-25D8-B4F5E1C400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F1F7E4-F558-76B5-3B2F-79B030442545}"/>
              </a:ext>
            </a:extLst>
          </p:cNvPr>
          <p:cNvSpPr>
            <a:spLocks noGrp="1"/>
          </p:cNvSpPr>
          <p:nvPr>
            <p:ph type="sldNum" sz="quarter" idx="5"/>
          </p:nvPr>
        </p:nvSpPr>
        <p:spPr/>
        <p:txBody>
          <a:bodyPr/>
          <a:lstStyle/>
          <a:p>
            <a:fld id="{6C0B8AC8-E212-48B2-9917-7448FC83DD17}" type="slidenum">
              <a:rPr lang="en-US" smtClean="0"/>
              <a:t>30</a:t>
            </a:fld>
            <a:endParaRPr lang="en-US"/>
          </a:p>
        </p:txBody>
      </p:sp>
    </p:spTree>
    <p:extLst>
      <p:ext uri="{BB962C8B-B14F-4D97-AF65-F5344CB8AC3E}">
        <p14:creationId xmlns:p14="http://schemas.microsoft.com/office/powerpoint/2010/main" val="693103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31</a:t>
            </a:fld>
            <a:endParaRPr lang="en-US"/>
          </a:p>
        </p:txBody>
      </p:sp>
    </p:spTree>
    <p:extLst>
      <p:ext uri="{BB962C8B-B14F-4D97-AF65-F5344CB8AC3E}">
        <p14:creationId xmlns:p14="http://schemas.microsoft.com/office/powerpoint/2010/main" val="2753269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a:t>
            </a:r>
            <a:r>
              <a:rPr lang="en-US" err="1"/>
              <a:t>sachinthaka</a:t>
            </a:r>
            <a:r>
              <a:rPr lang="en-US"/>
              <a:t>. I am Sandithya Silva. Today, I’ll be presenting my research on </a:t>
            </a:r>
            <a:r>
              <a:rPr lang="en-US" b="1"/>
              <a:t>"Standardized Data Integration and VLM Optimization for Urban Heat Island Mitigation."</a:t>
            </a:r>
            <a:r>
              <a:rPr lang="en-US"/>
              <a:t> This study explores how to utilize Vision-Language Models, for addressing  the urban heat island effect, offering innovative AI-driven solutions for sustainable cities.</a:t>
            </a:r>
          </a:p>
        </p:txBody>
      </p:sp>
      <p:sp>
        <p:nvSpPr>
          <p:cNvPr id="4" name="Slide Number Placeholder 3"/>
          <p:cNvSpPr>
            <a:spLocks noGrp="1"/>
          </p:cNvSpPr>
          <p:nvPr>
            <p:ph type="sldNum" sz="quarter" idx="5"/>
          </p:nvPr>
        </p:nvSpPr>
        <p:spPr/>
        <p:txBody>
          <a:bodyPr/>
          <a:lstStyle/>
          <a:p>
            <a:fld id="{6C0B8AC8-E212-48B2-9917-7448FC83DD17}" type="slidenum">
              <a:rPr lang="en-US" smtClean="0"/>
              <a:t>37</a:t>
            </a:fld>
            <a:endParaRPr lang="en-US"/>
          </a:p>
        </p:txBody>
      </p:sp>
    </p:spTree>
    <p:extLst>
      <p:ext uri="{BB962C8B-B14F-4D97-AF65-F5344CB8AC3E}">
        <p14:creationId xmlns:p14="http://schemas.microsoft.com/office/powerpoint/2010/main" val="3291182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research focuses on analyzing urban images alongside material, surface area, and temperature data to address urban heat islands. VLM help interpret this data. By standardizing inputs and refining prompts, the system provides insights and practical recommendations to reduce heat retention in cities through material and structural changes.</a:t>
            </a:r>
          </a:p>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38</a:t>
            </a:fld>
            <a:endParaRPr lang="en-US"/>
          </a:p>
        </p:txBody>
      </p:sp>
    </p:spTree>
    <p:extLst>
      <p:ext uri="{BB962C8B-B14F-4D97-AF65-F5344CB8AC3E}">
        <p14:creationId xmlns:p14="http://schemas.microsoft.com/office/powerpoint/2010/main" val="3300161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reviewing the existing research, I’ve identified three key works that highlight gaps my research addresses.</a:t>
            </a:r>
          </a:p>
          <a:p>
            <a:endParaRPr lang="en-US"/>
          </a:p>
          <a:p>
            <a:r>
              <a:rPr lang="en-US" b="1"/>
              <a:t>In Paper A</a:t>
            </a:r>
            <a:r>
              <a:rPr lang="en-US"/>
              <a:t> focuses on using VLM for analyzing satellite imagery to advance urban development. While it’s valuable, my research goes further by integrating ground-level urban images, material predictions, and IoT-based temperature data. This provides a much more localized and detailed analysis specifically targeting urban heat islands.</a:t>
            </a:r>
          </a:p>
          <a:p>
            <a:endParaRPr lang="en-US"/>
          </a:p>
          <a:p>
            <a:r>
              <a:rPr lang="en-US" b="1"/>
              <a:t>Paper B</a:t>
            </a:r>
            <a:r>
              <a:rPr lang="en-US"/>
              <a:t> examines improving prompt engineering for generative AI with large language models. Similarly, my research involves prompt engineering, but with a unique application standardizing and tailoring prompts for multimodal inputs like image segmentation, surface areas, and real-time temperature data. This ensures the outputs are actionable and relevant to urban cooling strategies.</a:t>
            </a:r>
          </a:p>
          <a:p>
            <a:endParaRPr lang="en-US"/>
          </a:p>
          <a:p>
            <a:r>
              <a:rPr lang="en-US" b="1"/>
              <a:t>Paper C</a:t>
            </a:r>
            <a:r>
              <a:rPr lang="en-US"/>
              <a:t> uses street-view images with multimodal models to estimate visual quality changes in urban spaces. My work expands on this by including thermal and material analysis of urban structures, making it possible to generate practical recommendations for mitigating heat retention an application that goes beyond aesthetics and focuses on sustainability.</a:t>
            </a:r>
          </a:p>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39</a:t>
            </a:fld>
            <a:endParaRPr lang="en-US"/>
          </a:p>
        </p:txBody>
      </p:sp>
    </p:spTree>
    <p:extLst>
      <p:ext uri="{BB962C8B-B14F-4D97-AF65-F5344CB8AC3E}">
        <p14:creationId xmlns:p14="http://schemas.microsoft.com/office/powerpoint/2010/main" val="3475990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achieve these goals, I have posed four key research questions:</a:t>
            </a:r>
          </a:p>
          <a:p>
            <a:endParaRPr lang="en-US"/>
          </a:p>
          <a:p>
            <a:r>
              <a:rPr lang="en-US"/>
              <a:t>How can multimodal data be standardized and integrated effectively for VLMs?</a:t>
            </a:r>
          </a:p>
          <a:p>
            <a:r>
              <a:rPr lang="en-US"/>
              <a:t>What prompt engineering techniques work best for extracting insights from VLMs?</a:t>
            </a:r>
          </a:p>
          <a:p>
            <a:r>
              <a:rPr lang="en-US"/>
              <a:t>How can the system remain scalable and accurate when dealing with large-scale image data?</a:t>
            </a:r>
          </a:p>
          <a:p>
            <a:r>
              <a:rPr lang="en-US"/>
              <a:t>How can actionable recommendations be generated from this data for urban cooling strategies?</a:t>
            </a:r>
          </a:p>
        </p:txBody>
      </p:sp>
      <p:sp>
        <p:nvSpPr>
          <p:cNvPr id="4" name="Slide Number Placeholder 3"/>
          <p:cNvSpPr>
            <a:spLocks noGrp="1"/>
          </p:cNvSpPr>
          <p:nvPr>
            <p:ph type="sldNum" sz="quarter" idx="5"/>
          </p:nvPr>
        </p:nvSpPr>
        <p:spPr/>
        <p:txBody>
          <a:bodyPr/>
          <a:lstStyle/>
          <a:p>
            <a:fld id="{6C0B8AC8-E212-48B2-9917-7448FC83DD17}" type="slidenum">
              <a:rPr lang="en-US" smtClean="0"/>
              <a:t>40</a:t>
            </a:fld>
            <a:endParaRPr lang="en-US"/>
          </a:p>
        </p:txBody>
      </p:sp>
    </p:spTree>
    <p:extLst>
      <p:ext uri="{BB962C8B-B14F-4D97-AF65-F5344CB8AC3E}">
        <p14:creationId xmlns:p14="http://schemas.microsoft.com/office/powerpoint/2010/main" val="350565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research has four objectives:</a:t>
            </a:r>
          </a:p>
          <a:p>
            <a:endParaRPr lang="en-US"/>
          </a:p>
          <a:p>
            <a:pPr>
              <a:buFont typeface="+mj-lt"/>
              <a:buAutoNum type="arabicPeriod"/>
            </a:pPr>
            <a:r>
              <a:rPr lang="en-US"/>
              <a:t>Formalizing and preprocessing multimodal data for standardized VLM inputs.</a:t>
            </a:r>
          </a:p>
          <a:p>
            <a:pPr>
              <a:buFont typeface="+mj-lt"/>
              <a:buAutoNum type="arabicPeriod"/>
            </a:pPr>
            <a:r>
              <a:rPr lang="en-US"/>
              <a:t>Fine-tuning VLM prompts to extract details about materials, thermal properties, and urban structures.</a:t>
            </a:r>
          </a:p>
          <a:p>
            <a:pPr>
              <a:buFont typeface="+mj-lt"/>
              <a:buAutoNum type="arabicPeriod"/>
            </a:pPr>
            <a:r>
              <a:rPr lang="en-US"/>
              <a:t>Ensuring scalability of the data analysis process without compromising image resolution or accuracy.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a:t>Generating actionable recommendations for material and structural adjustments.</a:t>
            </a:r>
          </a:p>
          <a:p>
            <a:pPr>
              <a:buFont typeface="+mj-lt"/>
              <a:buNone/>
            </a:pPr>
            <a:endParaRPr lang="en-US"/>
          </a:p>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41</a:t>
            </a:fld>
            <a:endParaRPr lang="en-US"/>
          </a:p>
        </p:txBody>
      </p:sp>
    </p:spTree>
    <p:extLst>
      <p:ext uri="{BB962C8B-B14F-4D97-AF65-F5344CB8AC3E}">
        <p14:creationId xmlns:p14="http://schemas.microsoft.com/office/powerpoint/2010/main" val="3396383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diagram represents the workflow of my research system</a:t>
            </a:r>
          </a:p>
          <a:p>
            <a:endParaRPr lang="en-US"/>
          </a:p>
          <a:p>
            <a:r>
              <a:rPr lang="en-US"/>
              <a:t>First, segmented images are analyzed to identify objects and surfaces. Then, material data, like glass or concrete types and surface area, is combined with real-time temperature data from IoT devices.</a:t>
            </a:r>
          </a:p>
          <a:p>
            <a:endParaRPr lang="en-US"/>
          </a:p>
          <a:p>
            <a:r>
              <a:rPr lang="en-US"/>
              <a:t>All this information is organized into a standard format and sent to a VLM. </a:t>
            </a:r>
          </a:p>
          <a:p>
            <a:endParaRPr lang="en-US"/>
          </a:p>
          <a:p>
            <a:r>
              <a:rPr lang="en-US"/>
              <a:t>Using </a:t>
            </a:r>
            <a:r>
              <a:rPr lang="en-US" b="1"/>
              <a:t>prompt engineering</a:t>
            </a:r>
            <a:r>
              <a:rPr lang="en-US"/>
              <a:t>, we design specific prompts to fine-tune the VLM for analyzing heat patterns and generating actionable suggestions.</a:t>
            </a:r>
          </a:p>
          <a:p>
            <a:endParaRPr lang="en-US"/>
          </a:p>
          <a:p>
            <a:r>
              <a:rPr lang="en-US"/>
              <a:t>For example, the VLM may recommend using low-emissivity glass to reduce heat retention, predict temperature improvements, or suggest using reflective building colors.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approach combines image processing, temperature analysis, and prompts for the VLM to generate actionable insights for cooling cities."</a:t>
            </a:r>
          </a:p>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42</a:t>
            </a:fld>
            <a:endParaRPr lang="en-US"/>
          </a:p>
        </p:txBody>
      </p:sp>
    </p:spTree>
    <p:extLst>
      <p:ext uri="{BB962C8B-B14F-4D97-AF65-F5344CB8AC3E}">
        <p14:creationId xmlns:p14="http://schemas.microsoft.com/office/powerpoint/2010/main" val="131801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843B0-8337-4543-C304-A5D0B3918E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27E83-2B52-2A65-A2BD-F2EBF6486D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3B8318-A835-C3F5-9910-FF649A0988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system uses techniques like </a:t>
            </a:r>
            <a:r>
              <a:rPr lang="en-US" b="1"/>
              <a:t>Data Preprocessing</a:t>
            </a:r>
            <a:r>
              <a:rPr lang="en-US"/>
              <a:t> for formatting images, text, and JSON, along with </a:t>
            </a:r>
            <a:r>
              <a:rPr lang="en-US" b="1"/>
              <a:t>Prompt Engineering</a:t>
            </a:r>
            <a:r>
              <a:rPr lang="en-US"/>
              <a:t> to fine-tune Vision-Language Models (VLMs). Key methods include </a:t>
            </a:r>
            <a:r>
              <a:rPr lang="en-US" b="1"/>
              <a:t>Data Standardization</a:t>
            </a:r>
            <a:r>
              <a:rPr lang="en-US"/>
              <a:t> for uniform input structures, </a:t>
            </a:r>
            <a:r>
              <a:rPr lang="en-US" b="1"/>
              <a:t>Multimodal Data Integration</a:t>
            </a:r>
            <a:r>
              <a:rPr lang="en-US"/>
              <a:t> to combine image and IoT data, and </a:t>
            </a:r>
            <a:r>
              <a:rPr lang="en-US" b="1"/>
              <a:t>Scalability Testing</a:t>
            </a:r>
            <a:r>
              <a:rPr lang="en-US"/>
              <a:t> to ensure the system handles large datasets effectively.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system utilizes Vision-Language Models (VLMs) and prompt engineering for analysis, with Python as the primary implementation language. Key techniques include </a:t>
            </a:r>
            <a:r>
              <a:rPr lang="en-US" b="1"/>
              <a:t>Data Preprocessing</a:t>
            </a:r>
            <a:r>
              <a:rPr lang="en-US"/>
              <a:t> for formatting images, and text, material prediction, and IoT-based temperature integration. The workflow standardizes multimodal inputs into structured formats for the VLM, ensuring accurate analysis of urban heat patterns and generation of actionable recommendations. while algorithms like </a:t>
            </a:r>
            <a:r>
              <a:rPr lang="en-US" err="1"/>
              <a:t>ViT</a:t>
            </a:r>
            <a:r>
              <a:rPr lang="en-US"/>
              <a:t> and GPT ensure accuracy.</a:t>
            </a:r>
          </a:p>
          <a:p>
            <a:endParaRPr lang="en-US"/>
          </a:p>
        </p:txBody>
      </p:sp>
      <p:sp>
        <p:nvSpPr>
          <p:cNvPr id="4" name="Slide Number Placeholder 3">
            <a:extLst>
              <a:ext uri="{FF2B5EF4-FFF2-40B4-BE49-F238E27FC236}">
                <a16:creationId xmlns:a16="http://schemas.microsoft.com/office/drawing/2014/main" id="{D9BC8E62-9E9A-8277-DE70-42BA75458A9B}"/>
              </a:ext>
            </a:extLst>
          </p:cNvPr>
          <p:cNvSpPr>
            <a:spLocks noGrp="1"/>
          </p:cNvSpPr>
          <p:nvPr>
            <p:ph type="sldNum" sz="quarter" idx="5"/>
          </p:nvPr>
        </p:nvSpPr>
        <p:spPr/>
        <p:txBody>
          <a:bodyPr/>
          <a:lstStyle/>
          <a:p>
            <a:fld id="{6C0B8AC8-E212-48B2-9917-7448FC83DD17}" type="slidenum">
              <a:rPr lang="en-US" smtClean="0"/>
              <a:t>43</a:t>
            </a:fld>
            <a:endParaRPr lang="en-US"/>
          </a:p>
        </p:txBody>
      </p:sp>
    </p:spTree>
    <p:extLst>
      <p:ext uri="{BB962C8B-B14F-4D97-AF65-F5344CB8AC3E}">
        <p14:creationId xmlns:p14="http://schemas.microsoft.com/office/powerpoint/2010/main" val="2965898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5</a:t>
            </a:fld>
            <a:endParaRPr lang="en-US"/>
          </a:p>
        </p:txBody>
      </p:sp>
    </p:spTree>
    <p:extLst>
      <p:ext uri="{BB962C8B-B14F-4D97-AF65-F5344CB8AC3E}">
        <p14:creationId xmlns:p14="http://schemas.microsoft.com/office/powerpoint/2010/main" val="1715777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E8AD2-CA3A-EBC7-3D3A-DB755CDE9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9AE17-5078-07A9-6811-71FF500B11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698DDA-4A8D-904F-507B-3D31E5087CE6}"/>
              </a:ext>
            </a:extLst>
          </p:cNvPr>
          <p:cNvSpPr>
            <a:spLocks noGrp="1"/>
          </p:cNvSpPr>
          <p:nvPr>
            <p:ph type="body" idx="1"/>
          </p:nvPr>
        </p:nvSpPr>
        <p:spPr/>
        <p:txBody>
          <a:bodyPr/>
          <a:lstStyle/>
          <a:p>
            <a:r>
              <a:rPr lang="en-US"/>
              <a:t>The project involves system, personal, and software requirements:</a:t>
            </a:r>
          </a:p>
          <a:p>
            <a:endParaRPr lang="en-US"/>
          </a:p>
          <a:p>
            <a:pPr>
              <a:buFont typeface="Arial" panose="020B0604020202020204" pitchFamily="34" charset="0"/>
              <a:buChar char="•"/>
            </a:pPr>
            <a:r>
              <a:rPr lang="en-US" b="1"/>
              <a:t>System Requirements:</a:t>
            </a:r>
            <a:r>
              <a:rPr lang="en-US"/>
              <a:t> High-performance GPUs and adequate storage.</a:t>
            </a:r>
          </a:p>
          <a:p>
            <a:pPr>
              <a:buFont typeface="Arial" panose="020B0604020202020204" pitchFamily="34" charset="0"/>
              <a:buChar char="•"/>
            </a:pPr>
            <a:endParaRPr lang="en-US"/>
          </a:p>
          <a:p>
            <a:pPr>
              <a:buFont typeface="Arial" panose="020B0604020202020204" pitchFamily="34" charset="0"/>
              <a:buChar char="•"/>
            </a:pPr>
            <a:r>
              <a:rPr lang="en-US" b="1"/>
              <a:t>Personal Requirements:</a:t>
            </a:r>
            <a:r>
              <a:rPr lang="en-US"/>
              <a:t> Proficiency in Python and VLM fine-tuning.</a:t>
            </a:r>
          </a:p>
          <a:p>
            <a:pPr>
              <a:buFont typeface="Arial" panose="020B0604020202020204" pitchFamily="34" charset="0"/>
              <a:buChar char="•"/>
            </a:pPr>
            <a:endParaRPr lang="en-US"/>
          </a:p>
          <a:p>
            <a:pPr>
              <a:buFont typeface="Arial" panose="020B0604020202020204" pitchFamily="34" charset="0"/>
              <a:buChar char="•"/>
            </a:pPr>
            <a:r>
              <a:rPr lang="en-US" b="1"/>
              <a:t>Software Requirements:</a:t>
            </a:r>
            <a:r>
              <a:rPr lang="en-US"/>
              <a:t> Functional elements include data upload, preprocessing, integration, and analysis. </a:t>
            </a:r>
          </a:p>
          <a:p>
            <a:pPr>
              <a:buFont typeface="Arial" panose="020B0604020202020204" pitchFamily="34" charset="0"/>
              <a:buNone/>
            </a:pPr>
            <a:r>
              <a:rPr lang="en-US"/>
              <a:t>                                            Non-functional requirements include scalability, reliability, and user interface design.</a:t>
            </a:r>
          </a:p>
          <a:p>
            <a:endParaRPr lang="en-US"/>
          </a:p>
        </p:txBody>
      </p:sp>
      <p:sp>
        <p:nvSpPr>
          <p:cNvPr id="4" name="Slide Number Placeholder 3">
            <a:extLst>
              <a:ext uri="{FF2B5EF4-FFF2-40B4-BE49-F238E27FC236}">
                <a16:creationId xmlns:a16="http://schemas.microsoft.com/office/drawing/2014/main" id="{A811DB55-A472-C25E-921F-4121A30BCE25}"/>
              </a:ext>
            </a:extLst>
          </p:cNvPr>
          <p:cNvSpPr>
            <a:spLocks noGrp="1"/>
          </p:cNvSpPr>
          <p:nvPr>
            <p:ph type="sldNum" sz="quarter" idx="5"/>
          </p:nvPr>
        </p:nvSpPr>
        <p:spPr/>
        <p:txBody>
          <a:bodyPr/>
          <a:lstStyle/>
          <a:p>
            <a:fld id="{6C0B8AC8-E212-48B2-9917-7448FC83DD17}" type="slidenum">
              <a:rPr lang="en-US" smtClean="0"/>
              <a:t>44</a:t>
            </a:fld>
            <a:endParaRPr lang="en-US"/>
          </a:p>
        </p:txBody>
      </p:sp>
    </p:spTree>
    <p:extLst>
      <p:ext uri="{BB962C8B-B14F-4D97-AF65-F5344CB8AC3E}">
        <p14:creationId xmlns:p14="http://schemas.microsoft.com/office/powerpoint/2010/main" val="333593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work breakdown structure includes tasks such as data collection, preprocessing, prompt engineering, model fine-tuning, testing, and generating final recommendations. This ensures a structured and systematic approach to achieving the research objectives.</a:t>
            </a:r>
          </a:p>
        </p:txBody>
      </p:sp>
      <p:sp>
        <p:nvSpPr>
          <p:cNvPr id="4" name="Slide Number Placeholder 3"/>
          <p:cNvSpPr>
            <a:spLocks noGrp="1"/>
          </p:cNvSpPr>
          <p:nvPr>
            <p:ph type="sldNum" sz="quarter" idx="5"/>
          </p:nvPr>
        </p:nvSpPr>
        <p:spPr/>
        <p:txBody>
          <a:bodyPr/>
          <a:lstStyle/>
          <a:p>
            <a:fld id="{6C0B8AC8-E212-48B2-9917-7448FC83DD17}" type="slidenum">
              <a:rPr lang="en-US" smtClean="0"/>
              <a:t>45</a:t>
            </a:fld>
            <a:endParaRPr lang="en-US"/>
          </a:p>
        </p:txBody>
      </p:sp>
    </p:spTree>
    <p:extLst>
      <p:ext uri="{BB962C8B-B14F-4D97-AF65-F5344CB8AC3E}">
        <p14:creationId xmlns:p14="http://schemas.microsoft.com/office/powerpoint/2010/main" val="1407798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timeline for this research is outlined in the Gantt chart, ensuring key milestones are met on schedule.</a:t>
            </a:r>
          </a:p>
        </p:txBody>
      </p:sp>
      <p:sp>
        <p:nvSpPr>
          <p:cNvPr id="4" name="Slide Number Placeholder 3"/>
          <p:cNvSpPr>
            <a:spLocks noGrp="1"/>
          </p:cNvSpPr>
          <p:nvPr>
            <p:ph type="sldNum" sz="quarter" idx="5"/>
          </p:nvPr>
        </p:nvSpPr>
        <p:spPr/>
        <p:txBody>
          <a:bodyPr/>
          <a:lstStyle/>
          <a:p>
            <a:fld id="{6C0B8AC8-E212-48B2-9917-7448FC83DD17}" type="slidenum">
              <a:rPr lang="en-US" smtClean="0"/>
              <a:t>46</a:t>
            </a:fld>
            <a:endParaRPr lang="en-US"/>
          </a:p>
        </p:txBody>
      </p:sp>
    </p:spTree>
    <p:extLst>
      <p:ext uri="{BB962C8B-B14F-4D97-AF65-F5344CB8AC3E}">
        <p14:creationId xmlns:p14="http://schemas.microsoft.com/office/powerpoint/2010/main" val="2709224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research targets urban planners, environmental agencies, researchers, and innovators. The market space includes Vision-Language Models, IoT systems, green infrastructure, and AI-based urban solutions. The potential for real-world impact in sustainable urban planning is significant.</a:t>
            </a:r>
          </a:p>
        </p:txBody>
      </p:sp>
      <p:sp>
        <p:nvSpPr>
          <p:cNvPr id="4" name="Slide Number Placeholder 3"/>
          <p:cNvSpPr>
            <a:spLocks noGrp="1"/>
          </p:cNvSpPr>
          <p:nvPr>
            <p:ph type="sldNum" sz="quarter" idx="5"/>
          </p:nvPr>
        </p:nvSpPr>
        <p:spPr/>
        <p:txBody>
          <a:bodyPr/>
          <a:lstStyle/>
          <a:p>
            <a:fld id="{6C0B8AC8-E212-48B2-9917-7448FC83DD17}" type="slidenum">
              <a:rPr lang="en-US" smtClean="0"/>
              <a:t>47</a:t>
            </a:fld>
            <a:endParaRPr lang="en-US"/>
          </a:p>
        </p:txBody>
      </p:sp>
    </p:spTree>
    <p:extLst>
      <p:ext uri="{BB962C8B-B14F-4D97-AF65-F5344CB8AC3E}">
        <p14:creationId xmlns:p14="http://schemas.microsoft.com/office/powerpoint/2010/main" val="1877146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budget plan outlines the financial feasibility of the project, including costs for hardware, software, and research resources. Keeping costs efficient ensures the project remains accessible and impactful.</a:t>
            </a:r>
          </a:p>
        </p:txBody>
      </p:sp>
      <p:sp>
        <p:nvSpPr>
          <p:cNvPr id="4" name="Slide Number Placeholder 3"/>
          <p:cNvSpPr>
            <a:spLocks noGrp="1"/>
          </p:cNvSpPr>
          <p:nvPr>
            <p:ph type="sldNum" sz="quarter" idx="5"/>
          </p:nvPr>
        </p:nvSpPr>
        <p:spPr/>
        <p:txBody>
          <a:bodyPr/>
          <a:lstStyle/>
          <a:p>
            <a:fld id="{6C0B8AC8-E212-48B2-9917-7448FC83DD17}" type="slidenum">
              <a:rPr lang="en-US" smtClean="0"/>
              <a:t>48</a:t>
            </a:fld>
            <a:endParaRPr lang="en-US"/>
          </a:p>
        </p:txBody>
      </p:sp>
    </p:spTree>
    <p:extLst>
      <p:ext uri="{BB962C8B-B14F-4D97-AF65-F5344CB8AC3E}">
        <p14:creationId xmlns:p14="http://schemas.microsoft.com/office/powerpoint/2010/main" val="2161762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this research aims to provide a scalable, AI-driven framework for mitigating urban heat islands through standardized data integration and VLM optimization. </a:t>
            </a:r>
          </a:p>
          <a:p>
            <a:r>
              <a:rPr lang="en-US"/>
              <a:t>Now I hand over to </a:t>
            </a:r>
            <a:r>
              <a:rPr lang="en-US" err="1"/>
              <a:t>Oshada</a:t>
            </a:r>
            <a:r>
              <a:rPr lang="en-US"/>
              <a:t> to continue this presentation </a:t>
            </a:r>
          </a:p>
          <a:p>
            <a:r>
              <a:rPr lang="en-US"/>
              <a:t>Thank you</a:t>
            </a:r>
          </a:p>
        </p:txBody>
      </p:sp>
      <p:sp>
        <p:nvSpPr>
          <p:cNvPr id="4" name="Slide Number Placeholder 3"/>
          <p:cNvSpPr>
            <a:spLocks noGrp="1"/>
          </p:cNvSpPr>
          <p:nvPr>
            <p:ph type="sldNum" sz="quarter" idx="5"/>
          </p:nvPr>
        </p:nvSpPr>
        <p:spPr/>
        <p:txBody>
          <a:bodyPr/>
          <a:lstStyle/>
          <a:p>
            <a:fld id="{6C0B8AC8-E212-48B2-9917-7448FC83DD17}" type="slidenum">
              <a:rPr lang="en-US" smtClean="0"/>
              <a:t>49</a:t>
            </a:fld>
            <a:endParaRPr lang="en-US"/>
          </a:p>
        </p:txBody>
      </p:sp>
    </p:spTree>
    <p:extLst>
      <p:ext uri="{BB962C8B-B14F-4D97-AF65-F5344CB8AC3E}">
        <p14:creationId xmlns:p14="http://schemas.microsoft.com/office/powerpoint/2010/main" val="192422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398F3-C5EB-0D42-454C-76448BA45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BB3EE-821A-7713-C9E2-3E8BAC99EC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28508E-6351-29A5-0AC5-92B77A79DDB3}"/>
              </a:ext>
            </a:extLst>
          </p:cNvPr>
          <p:cNvSpPr>
            <a:spLocks noGrp="1"/>
          </p:cNvSpPr>
          <p:nvPr>
            <p:ph type="body" idx="1"/>
          </p:nvPr>
        </p:nvSpPr>
        <p:spPr/>
        <p:txBody>
          <a:bodyPr/>
          <a:lstStyle/>
          <a:p>
            <a:r>
              <a:rPr lang="en-US"/>
              <a:t>The first research I’d like to discuss explores the use of low-cost IoT sensor nodes for detecting Urban Heat Islands. These sensors measure temperature and humidity, offering a cost-effective and real-time solution for monitoring. However, while effective, this approach doesn’t integrate with mapping systems. This means it lacks the ability to precisely align temperature readings with specific geographic locations, which limits its utility for urban planners.</a:t>
            </a:r>
          </a:p>
          <a:p>
            <a:endParaRPr lang="en-US"/>
          </a:p>
          <a:p>
            <a:r>
              <a:rPr lang="en-US"/>
              <a:t>Next is the Citi-Sense-Mob project, which took an innovative approach by involving citizens in environmental data collection. This project focused on air quality and CO2 emissions, providing valuable environmental data relevant to UHI detection. However, it falls short in measuring precise temperature data, which is a critical requirement for accurate UHI hotspot identification.</a:t>
            </a:r>
          </a:p>
          <a:p>
            <a:endParaRPr lang="en-US"/>
          </a:p>
          <a:p>
            <a:r>
              <a:rPr lang="en-US"/>
              <a:t>Finally, let’s look at a study that used Landsat satellite imagery to analyze UHI effects in South Sumatra. Landsat provides thermal and land-use images, making it a great tool for large-scale monitoring. But again, there’s a limitation—it only provides an overview. It cannot capture precise, localized temperature data, which is essential for creating actionable mitigation strategies.</a:t>
            </a:r>
          </a:p>
          <a:p>
            <a:endParaRPr lang="en-US"/>
          </a:p>
          <a:p>
            <a:r>
              <a:rPr lang="en-US"/>
              <a:t>These studies highlight gaps in precision, integration, and real-time capabilities and they are the gaps my research component aims to bridge, combining IoT, thermal imaging, and geospatial mapping into one cohesive and scalable system.</a:t>
            </a:r>
          </a:p>
          <a:p>
            <a:endParaRPr lang="en-US"/>
          </a:p>
          <a:p>
            <a:endParaRPr lang="en-US"/>
          </a:p>
          <a:p>
            <a:endParaRPr lang="en-US"/>
          </a:p>
        </p:txBody>
      </p:sp>
      <p:sp>
        <p:nvSpPr>
          <p:cNvPr id="4" name="Slide Number Placeholder 3">
            <a:extLst>
              <a:ext uri="{FF2B5EF4-FFF2-40B4-BE49-F238E27FC236}">
                <a16:creationId xmlns:a16="http://schemas.microsoft.com/office/drawing/2014/main" id="{C162798F-21A5-7726-AA33-BE8AFECBA263}"/>
              </a:ext>
            </a:extLst>
          </p:cNvPr>
          <p:cNvSpPr>
            <a:spLocks noGrp="1"/>
          </p:cNvSpPr>
          <p:nvPr>
            <p:ph type="sldNum" sz="quarter" idx="5"/>
          </p:nvPr>
        </p:nvSpPr>
        <p:spPr/>
        <p:txBody>
          <a:bodyPr/>
          <a:lstStyle/>
          <a:p>
            <a:fld id="{6C0B8AC8-E212-48B2-9917-7448FC83DD17}" type="slidenum">
              <a:rPr lang="en-US" smtClean="0"/>
              <a:t>53</a:t>
            </a:fld>
            <a:endParaRPr lang="en-US"/>
          </a:p>
        </p:txBody>
      </p:sp>
    </p:spTree>
    <p:extLst>
      <p:ext uri="{BB962C8B-B14F-4D97-AF65-F5344CB8AC3E}">
        <p14:creationId xmlns:p14="http://schemas.microsoft.com/office/powerpoint/2010/main" val="122086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6</a:t>
            </a:fld>
            <a:endParaRPr lang="en-US"/>
          </a:p>
        </p:txBody>
      </p:sp>
    </p:spTree>
    <p:extLst>
      <p:ext uri="{BB962C8B-B14F-4D97-AF65-F5344CB8AC3E}">
        <p14:creationId xmlns:p14="http://schemas.microsoft.com/office/powerpoint/2010/main" val="2949119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research on </a:t>
            </a:r>
            <a:r>
              <a:rPr lang="en-US" b="1"/>
              <a:t>Optimizing Object Detection and Segmentation Integration for Real-Time Urban Scene Analysis</a:t>
            </a:r>
            <a:r>
              <a:rPr lang="en-US"/>
              <a:t>. </a:t>
            </a:r>
          </a:p>
        </p:txBody>
      </p:sp>
      <p:sp>
        <p:nvSpPr>
          <p:cNvPr id="4" name="Slide Number Placeholder 3"/>
          <p:cNvSpPr>
            <a:spLocks noGrp="1"/>
          </p:cNvSpPr>
          <p:nvPr>
            <p:ph type="sldNum" sz="quarter" idx="5"/>
          </p:nvPr>
        </p:nvSpPr>
        <p:spPr/>
        <p:txBody>
          <a:bodyPr/>
          <a:lstStyle/>
          <a:p>
            <a:fld id="{6C0B8AC8-E212-48B2-9917-7448FC83DD17}" type="slidenum">
              <a:rPr lang="en-US" smtClean="0"/>
              <a:t>9</a:t>
            </a:fld>
            <a:endParaRPr lang="en-US"/>
          </a:p>
        </p:txBody>
      </p:sp>
    </p:spTree>
    <p:extLst>
      <p:ext uri="{BB962C8B-B14F-4D97-AF65-F5344CB8AC3E}">
        <p14:creationId xmlns:p14="http://schemas.microsoft.com/office/powerpoint/2010/main" val="117855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study focuses on how AI can help analyze and mitigate urban heat island effects through advanced image processing techniques.</a:t>
            </a:r>
          </a:p>
        </p:txBody>
      </p:sp>
      <p:sp>
        <p:nvSpPr>
          <p:cNvPr id="4" name="Slide Number Placeholder 3"/>
          <p:cNvSpPr>
            <a:spLocks noGrp="1"/>
          </p:cNvSpPr>
          <p:nvPr>
            <p:ph type="sldNum" sz="quarter" idx="5"/>
          </p:nvPr>
        </p:nvSpPr>
        <p:spPr/>
        <p:txBody>
          <a:bodyPr/>
          <a:lstStyle/>
          <a:p>
            <a:fld id="{6C0B8AC8-E212-48B2-9917-7448FC83DD17}" type="slidenum">
              <a:rPr lang="en-US" smtClean="0"/>
              <a:t>10</a:t>
            </a:fld>
            <a:endParaRPr lang="en-US"/>
          </a:p>
        </p:txBody>
      </p:sp>
    </p:spTree>
    <p:extLst>
      <p:ext uri="{BB962C8B-B14F-4D97-AF65-F5344CB8AC3E}">
        <p14:creationId xmlns:p14="http://schemas.microsoft.com/office/powerpoint/2010/main" val="2901000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EEAB5-59AB-E8A7-4934-09F998118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D4BE67-2D68-EA50-1F15-62ACD7D50C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C32BC-2969-F81A-D78C-64514F7529A8}"/>
              </a:ext>
            </a:extLst>
          </p:cNvPr>
          <p:cNvSpPr>
            <a:spLocks noGrp="1"/>
          </p:cNvSpPr>
          <p:nvPr>
            <p:ph type="body" idx="1"/>
          </p:nvPr>
        </p:nvSpPr>
        <p:spPr/>
        <p:txBody>
          <a:bodyPr/>
          <a:lstStyle/>
          <a:p>
            <a:endParaRPr lang="en-US"/>
          </a:p>
          <a:p>
            <a:endParaRPr lang="en-US"/>
          </a:p>
        </p:txBody>
      </p:sp>
      <p:sp>
        <p:nvSpPr>
          <p:cNvPr id="4" name="Slide Number Placeholder 3">
            <a:extLst>
              <a:ext uri="{FF2B5EF4-FFF2-40B4-BE49-F238E27FC236}">
                <a16:creationId xmlns:a16="http://schemas.microsoft.com/office/drawing/2014/main" id="{A8643AFE-2912-5469-6CDB-EDBD67C2F9AD}"/>
              </a:ext>
            </a:extLst>
          </p:cNvPr>
          <p:cNvSpPr>
            <a:spLocks noGrp="1"/>
          </p:cNvSpPr>
          <p:nvPr>
            <p:ph type="sldNum" sz="quarter" idx="5"/>
          </p:nvPr>
        </p:nvSpPr>
        <p:spPr/>
        <p:txBody>
          <a:bodyPr/>
          <a:lstStyle/>
          <a:p>
            <a:fld id="{6C0B8AC8-E212-48B2-9917-7448FC83DD17}" type="slidenum">
              <a:rPr lang="en-US" smtClean="0"/>
              <a:t>11</a:t>
            </a:fld>
            <a:endParaRPr lang="en-US"/>
          </a:p>
        </p:txBody>
      </p:sp>
    </p:spTree>
    <p:extLst>
      <p:ext uri="{BB962C8B-B14F-4D97-AF65-F5344CB8AC3E}">
        <p14:creationId xmlns:p14="http://schemas.microsoft.com/office/powerpoint/2010/main" val="1882563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EDE6-545E-061E-B35E-9A2759BE11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77F11-939A-4844-0CDB-4E59F1E6D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5C3136-26AC-F309-8CEE-BDB9D2A4D5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30FAAE-FBAB-D5E8-9364-044C43817892}"/>
              </a:ext>
            </a:extLst>
          </p:cNvPr>
          <p:cNvSpPr>
            <a:spLocks noGrp="1"/>
          </p:cNvSpPr>
          <p:nvPr>
            <p:ph type="sldNum" sz="quarter" idx="5"/>
          </p:nvPr>
        </p:nvSpPr>
        <p:spPr/>
        <p:txBody>
          <a:bodyPr/>
          <a:lstStyle/>
          <a:p>
            <a:fld id="{6C0B8AC8-E212-48B2-9917-7448FC83DD17}" type="slidenum">
              <a:rPr lang="en-US" smtClean="0"/>
              <a:t>13</a:t>
            </a:fld>
            <a:endParaRPr lang="en-US"/>
          </a:p>
        </p:txBody>
      </p:sp>
    </p:spTree>
    <p:extLst>
      <p:ext uri="{BB962C8B-B14F-4D97-AF65-F5344CB8AC3E}">
        <p14:creationId xmlns:p14="http://schemas.microsoft.com/office/powerpoint/2010/main" val="2774301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ED419-DA47-7669-47DC-69D4F9AAE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5A9CF3-011F-0207-6FE3-C5DE7DA41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3FD144-1CC2-F540-BD7A-228767DAF186}"/>
              </a:ext>
            </a:extLst>
          </p:cNvPr>
          <p:cNvSpPr>
            <a:spLocks noGrp="1"/>
          </p:cNvSpPr>
          <p:nvPr>
            <p:ph type="body" idx="1"/>
          </p:nvPr>
        </p:nvSpPr>
        <p:spPr/>
        <p:txBody>
          <a:bodyPr/>
          <a:lstStyle/>
          <a:p>
            <a:r>
              <a:rPr lang="en-US" dirty="0"/>
              <a:t>This system uses </a:t>
            </a:r>
            <a:r>
              <a:rPr lang="en-US" b="1" dirty="0"/>
              <a:t>YOLOv8 and SAM</a:t>
            </a:r>
            <a:r>
              <a:rPr lang="en-US" dirty="0"/>
              <a:t> for detection and segmentation, along with </a:t>
            </a:r>
            <a:r>
              <a:rPr lang="en-US" b="1" dirty="0"/>
              <a:t>Python, </a:t>
            </a:r>
            <a:r>
              <a:rPr lang="en-US" b="1" dirty="0" err="1"/>
              <a:t>PyTorch</a:t>
            </a:r>
            <a:r>
              <a:rPr lang="en-US" b="1" dirty="0"/>
              <a:t>, and OpenCV</a:t>
            </a:r>
            <a:r>
              <a:rPr lang="en-US" dirty="0"/>
              <a:t> for implementation. Key techniques include </a:t>
            </a:r>
            <a:r>
              <a:rPr lang="en-US" b="1" dirty="0"/>
              <a:t>semantic segmentation, material classification, and data augmentation</a:t>
            </a:r>
            <a:r>
              <a:rPr lang="en-US" dirty="0"/>
              <a:t>, while algorithms like </a:t>
            </a:r>
            <a:r>
              <a:rPr lang="en-US" b="1" dirty="0"/>
              <a:t>CNNs and Intersection over Union (</a:t>
            </a:r>
            <a:r>
              <a:rPr lang="en-US" b="1" dirty="0" err="1"/>
              <a:t>IoU</a:t>
            </a:r>
            <a:r>
              <a:rPr lang="en-US" b="1" dirty="0"/>
              <a:t>)</a:t>
            </a:r>
            <a:r>
              <a:rPr lang="en-US" dirty="0"/>
              <a:t> ensure accuracy.</a:t>
            </a:r>
          </a:p>
        </p:txBody>
      </p:sp>
      <p:sp>
        <p:nvSpPr>
          <p:cNvPr id="4" name="Slide Number Placeholder 3">
            <a:extLst>
              <a:ext uri="{FF2B5EF4-FFF2-40B4-BE49-F238E27FC236}">
                <a16:creationId xmlns:a16="http://schemas.microsoft.com/office/drawing/2014/main" id="{DBCFE7A3-BB17-1265-4328-3C091640EFA3}"/>
              </a:ext>
            </a:extLst>
          </p:cNvPr>
          <p:cNvSpPr>
            <a:spLocks noGrp="1"/>
          </p:cNvSpPr>
          <p:nvPr>
            <p:ph type="sldNum" sz="quarter" idx="5"/>
          </p:nvPr>
        </p:nvSpPr>
        <p:spPr/>
        <p:txBody>
          <a:bodyPr/>
          <a:lstStyle/>
          <a:p>
            <a:fld id="{6C0B8AC8-E212-48B2-9917-7448FC83DD17}" type="slidenum">
              <a:rPr lang="en-US" smtClean="0"/>
              <a:t>15</a:t>
            </a:fld>
            <a:endParaRPr lang="en-US"/>
          </a:p>
        </p:txBody>
      </p:sp>
    </p:spTree>
    <p:extLst>
      <p:ext uri="{BB962C8B-B14F-4D97-AF65-F5344CB8AC3E}">
        <p14:creationId xmlns:p14="http://schemas.microsoft.com/office/powerpoint/2010/main" val="47389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4BF9-E4C7-B8C4-71FA-E6A3A8AFF4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806C42-4132-2207-AAAD-3D254F407C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39905578"/>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4719-6F11-4C7C-6C84-71ECB37C2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3B2EE8-B0E7-C04F-1F0D-BB96B9EF5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2922243"/>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C22AEE-7696-250E-433B-6E906398C8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EB347C-6650-4982-2203-4354F074A4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4918180"/>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31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FF4F-47F8-B3E1-AE20-794F3D4C5EFD}"/>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DA41DE1F-2896-F213-A73C-C89C399D9C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901724"/>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95F-02CB-1A3B-80D8-DD1B7FC86273}"/>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BDC15DA4-B7BB-B624-CD8C-125EAE670B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Tree>
    <p:extLst>
      <p:ext uri="{BB962C8B-B14F-4D97-AF65-F5344CB8AC3E}">
        <p14:creationId xmlns:p14="http://schemas.microsoft.com/office/powerpoint/2010/main" val="957825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EC2E-4F05-A8D1-238F-603CE14385C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5E299B1-4361-5F2D-B59F-0EC57D37EF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044746-DEFB-12EB-9DF7-DE98C2107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365193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01664-320A-10F2-B77C-8FC8747739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7F7656-A479-3EC8-9225-116432BE57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143721-D2E3-5CAD-B9FF-6EE2059958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1A0ECF-6CE5-8764-D749-205FA9C89A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7FB5F8-96BF-AEA8-F996-59DDDEDFD8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468378"/>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C7724-10F7-F450-979E-A2D3363CEB9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310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二等辺三角形 9">
            <a:extLst>
              <a:ext uri="{FF2B5EF4-FFF2-40B4-BE49-F238E27FC236}">
                <a16:creationId xmlns:a16="http://schemas.microsoft.com/office/drawing/2014/main" id="{3D9D0423-1924-51A9-846E-5946D8FDB461}"/>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D6D0E648-6519-9C99-06B1-AD3E81D94761}"/>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0E4E339D-704C-D7F0-C323-6BE640E7C413}"/>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07948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1F3B-29FB-9F6D-6203-8204A2C382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F7A1FD-CF33-CEFA-79BB-000966D374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7386BE-0E3B-B27D-D5CB-58181A15C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16468559"/>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5949-61CE-855A-4B40-00A2B2CD5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79A85-8281-B73C-4626-28D01E9D9A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399FD-D87F-1E47-2C9F-55F416F44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二等辺三角形 10">
            <a:extLst>
              <a:ext uri="{FF2B5EF4-FFF2-40B4-BE49-F238E27FC236}">
                <a16:creationId xmlns:a16="http://schemas.microsoft.com/office/drawing/2014/main" id="{E66AF623-71CB-1A78-00A7-5F6E51D738BE}"/>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211617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4872C4"/>
            </a:gs>
            <a:gs pos="100000">
              <a:srgbClr val="ED7D33"/>
            </a:gs>
          </a:gsLst>
          <a:lin ang="18900000" scaled="0"/>
          <a:tileRect/>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A60424A-C1C4-8ED9-AB68-8528348F6540}"/>
              </a:ext>
            </a:extLst>
          </p:cNvPr>
          <p:cNvGrpSpPr/>
          <p:nvPr userDrawn="1"/>
        </p:nvGrpSpPr>
        <p:grpSpPr>
          <a:xfrm>
            <a:off x="-17756" y="-1"/>
            <a:ext cx="12209756" cy="6858001"/>
            <a:chOff x="-312669" y="1266092"/>
            <a:chExt cx="12209756" cy="6858001"/>
          </a:xfrm>
        </p:grpSpPr>
        <p:pic>
          <p:nvPicPr>
            <p:cNvPr id="18" name="Picture 17" descr="A blue and white background with circles and dots">
              <a:extLst>
                <a:ext uri="{FF2B5EF4-FFF2-40B4-BE49-F238E27FC236}">
                  <a16:creationId xmlns:a16="http://schemas.microsoft.com/office/drawing/2014/main" id="{0AECCC91-AF94-6F60-0412-4960D8773E1E}"/>
                </a:ext>
              </a:extLst>
            </p:cNvPr>
            <p:cNvPicPr>
              <a:picLocks noChangeAspect="1"/>
            </p:cNvPicPr>
            <p:nvPr/>
          </p:nvPicPr>
          <p:blipFill rotWithShape="1">
            <a:blip r:embed="rId14">
              <a:alphaModFix amt="20000"/>
              <a:extLst>
                <a:ext uri="{28A0092B-C50C-407E-A947-70E740481C1C}">
                  <a14:useLocalDpi xmlns:a14="http://schemas.microsoft.com/office/drawing/2010/main" val="0"/>
                </a:ext>
              </a:extLst>
            </a:blip>
            <a:srcRect t="7874" b="7874"/>
            <a:stretch/>
          </p:blipFill>
          <p:spPr>
            <a:xfrm>
              <a:off x="-312669" y="1266092"/>
              <a:ext cx="12209756" cy="6858001"/>
            </a:xfrm>
            <a:prstGeom prst="rect">
              <a:avLst/>
            </a:prstGeom>
          </p:spPr>
        </p:pic>
        <p:sp>
          <p:nvSpPr>
            <p:cNvPr id="19" name="TextBox 18">
              <a:extLst>
                <a:ext uri="{FF2B5EF4-FFF2-40B4-BE49-F238E27FC236}">
                  <a16:creationId xmlns:a16="http://schemas.microsoft.com/office/drawing/2014/main" id="{ACF9B3B3-D431-3ECB-A5D1-5704A7F1FB12}"/>
                </a:ext>
              </a:extLst>
            </p:cNvPr>
            <p:cNvSpPr txBox="1"/>
            <p:nvPr/>
          </p:nvSpPr>
          <p:spPr>
            <a:xfrm>
              <a:off x="781325" y="2868237"/>
              <a:ext cx="241008" cy="461665"/>
            </a:xfrm>
            <a:prstGeom prst="rect">
              <a:avLst/>
            </a:prstGeom>
            <a:noFill/>
          </p:spPr>
          <p:txBody>
            <a:bodyPr wrap="square" rtlCol="0">
              <a:spAutoFit/>
            </a:bodyPr>
            <a:lstStyle/>
            <a:p>
              <a:pPr marL="285750" indent="-285750">
                <a:buFont typeface="Arial" panose="020B0604020202020204" pitchFamily="34" charset="0"/>
                <a:buChar char="•"/>
              </a:pPr>
              <a:endParaRPr lang="en-GB" sz="2400">
                <a:solidFill>
                  <a:schemeClr val="bg1"/>
                </a:solidFill>
              </a:endParaRPr>
            </a:p>
          </p:txBody>
        </p:sp>
      </p:grpSp>
      <p:sp>
        <p:nvSpPr>
          <p:cNvPr id="2" name="Title Placeholder 1">
            <a:extLst>
              <a:ext uri="{FF2B5EF4-FFF2-40B4-BE49-F238E27FC236}">
                <a16:creationId xmlns:a16="http://schemas.microsoft.com/office/drawing/2014/main" id="{EA1B7B9A-97E0-FC26-7495-550538C4B9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B70852-7E1C-DEC2-D44E-649DAB2C30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4B1031-A514-DD57-8268-802DA771D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C48EC7-AF6A-48D3-8284-14BACBEBDD84}" type="datetimeFigureOut">
              <a:rPr lang="en-US" smtClean="0"/>
              <a:t>2/15/2025</a:t>
            </a:fld>
            <a:endParaRPr lang="en-US"/>
          </a:p>
        </p:txBody>
      </p:sp>
      <p:sp>
        <p:nvSpPr>
          <p:cNvPr id="6" name="Slide Number Placeholder 5">
            <a:extLst>
              <a:ext uri="{FF2B5EF4-FFF2-40B4-BE49-F238E27FC236}">
                <a16:creationId xmlns:a16="http://schemas.microsoft.com/office/drawing/2014/main" id="{C465C1FF-709A-E886-BB8F-A98A8510E6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AB73BC-B049-4115-A692-8D63A059BFB8}" type="slidenum">
              <a:rPr lang="en-US" smtClean="0"/>
              <a:pPr/>
              <a:t>‹#›</a:t>
            </a:fld>
            <a:endParaRPr lang="en-US"/>
          </a:p>
        </p:txBody>
      </p:sp>
      <p:sp>
        <p:nvSpPr>
          <p:cNvPr id="8" name="Rectangle 7">
            <a:extLst>
              <a:ext uri="{FF2B5EF4-FFF2-40B4-BE49-F238E27FC236}">
                <a16:creationId xmlns:a16="http://schemas.microsoft.com/office/drawing/2014/main" id="{C291E770-7161-3946-54EF-30EC5BB70BF6}"/>
              </a:ext>
            </a:extLst>
          </p:cNvPr>
          <p:cNvSpPr/>
          <p:nvPr userDrawn="1"/>
        </p:nvSpPr>
        <p:spPr>
          <a:xfrm>
            <a:off x="-17756" y="6356350"/>
            <a:ext cx="12209756" cy="50165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772055E5-239A-643E-7FDE-ACA86AA31E8E}"/>
              </a:ext>
            </a:extLst>
          </p:cNvPr>
          <p:cNvSpPr txBox="1">
            <a:spLocks/>
          </p:cNvSpPr>
          <p:nvPr userDrawn="1"/>
        </p:nvSpPr>
        <p:spPr>
          <a:xfrm>
            <a:off x="11435142" y="6424613"/>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
        <p:nvSpPr>
          <p:cNvPr id="9" name="TextBox 8">
            <a:extLst>
              <a:ext uri="{FF2B5EF4-FFF2-40B4-BE49-F238E27FC236}">
                <a16:creationId xmlns:a16="http://schemas.microsoft.com/office/drawing/2014/main" id="{F4C3F90B-668D-A5CC-7F42-96B91AF2DD93}"/>
              </a:ext>
            </a:extLst>
          </p:cNvPr>
          <p:cNvSpPr txBox="1"/>
          <p:nvPr userDrawn="1"/>
        </p:nvSpPr>
        <p:spPr>
          <a:xfrm>
            <a:off x="10287000" y="6468676"/>
            <a:ext cx="1066800" cy="276999"/>
          </a:xfrm>
          <a:prstGeom prst="rect">
            <a:avLst/>
          </a:prstGeom>
          <a:noFill/>
        </p:spPr>
        <p:txBody>
          <a:bodyPr wrap="square" rtlCol="0" anchor="ctr">
            <a:spAutoFit/>
          </a:bodyPr>
          <a:lstStyle/>
          <a:p>
            <a:fld id="{98C4007C-554A-4B16-A31C-089CB53EF86F}" type="datetime1">
              <a:rPr lang="en-US" sz="1200" b="1" smtClean="0"/>
              <a:t>2/15/2025</a:t>
            </a:fld>
            <a:endParaRPr lang="en-US" sz="1200" b="1"/>
          </a:p>
        </p:txBody>
      </p:sp>
      <p:pic>
        <p:nvPicPr>
          <p:cNvPr id="14" name="Picture 13">
            <a:extLst>
              <a:ext uri="{FF2B5EF4-FFF2-40B4-BE49-F238E27FC236}">
                <a16:creationId xmlns:a16="http://schemas.microsoft.com/office/drawing/2014/main" id="{3323D448-3913-41C1-7C5E-3C3F31269F08}"/>
              </a:ext>
            </a:extLst>
          </p:cNvPr>
          <p:cNvPicPr>
            <a:picLocks noChangeAspect="1"/>
          </p:cNvPicPr>
          <p:nvPr userDrawn="1"/>
        </p:nvPicPr>
        <p:blipFill>
          <a:blip r:embed="rId15"/>
          <a:stretch>
            <a:fillRect/>
          </a:stretch>
        </p:blipFill>
        <p:spPr>
          <a:xfrm>
            <a:off x="111760" y="6418017"/>
            <a:ext cx="2326640" cy="378317"/>
          </a:xfrm>
          <a:prstGeom prst="rect">
            <a:avLst/>
          </a:prstGeom>
          <a:solidFill>
            <a:srgbClr val="FFFFFF">
              <a:shade val="85000"/>
            </a:srgbClr>
          </a:solidFill>
          <a:ln w="88900" cap="sq">
            <a:noFill/>
            <a:miter lim="800000"/>
          </a:ln>
          <a:effectLst>
            <a:outerShdw dist="18000" sx="1000" sy="1000" algn="tl" rotWithShape="0">
              <a:srgbClr val="000000">
                <a:alpha val="0"/>
              </a:srgbClr>
            </a:outerShdw>
          </a:effectLst>
        </p:spPr>
      </p:pic>
    </p:spTree>
    <p:extLst>
      <p:ext uri="{BB962C8B-B14F-4D97-AF65-F5344CB8AC3E}">
        <p14:creationId xmlns:p14="http://schemas.microsoft.com/office/powerpoint/2010/main" val="119159018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hf hdr="0" ftr="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1412.0623" TargetMode="External"/><Relationship Id="rId2" Type="http://schemas.openxmlformats.org/officeDocument/2006/relationships/hyperlink" Target="https://arxiv.org/abs/1505.04597"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1.jpe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7.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8.wdp"/></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10" Type="http://schemas.microsoft.com/office/2007/relationships/hdphoto" Target="../media/hdphoto1.wdp"/><Relationship Id="rId4" Type="http://schemas.openxmlformats.org/officeDocument/2006/relationships/image" Target="../media/image12.jp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microsoft.com/office/2007/relationships/hdphoto" Target="../media/hdphoto4.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4.xml"/><Relationship Id="rId11" Type="http://schemas.openxmlformats.org/officeDocument/2006/relationships/image" Target="../media/image64.png"/><Relationship Id="rId5" Type="http://schemas.openxmlformats.org/officeDocument/2006/relationships/diagramQuickStyle" Target="../diagrams/quickStyle4.xml"/><Relationship Id="rId10" Type="http://schemas.openxmlformats.org/officeDocument/2006/relationships/image" Target="../media/image63.png"/><Relationship Id="rId4" Type="http://schemas.openxmlformats.org/officeDocument/2006/relationships/diagramLayout" Target="../diagrams/layout4.xml"/><Relationship Id="rId9" Type="http://schemas.microsoft.com/office/2007/relationships/hdphoto" Target="../media/hdphoto1.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title"/>
          </p:nvPr>
        </p:nvSpPr>
        <p:spPr>
          <a:xfrm>
            <a:off x="838200" y="365125"/>
            <a:ext cx="10515600" cy="1325563"/>
          </a:xfrm>
        </p:spPr>
        <p:txBody>
          <a:bodyPr anchor="ctr">
            <a:normAutofit/>
          </a:bodyPr>
          <a:lstStyle/>
          <a:p>
            <a:r>
              <a:rPr lang="en-US" b="1" dirty="0" err="1"/>
              <a:t>HeatScape</a:t>
            </a:r>
            <a:endParaRPr lang="en-US" b="1" dirty="0"/>
          </a:p>
        </p:txBody>
      </p:sp>
      <p:sp>
        <p:nvSpPr>
          <p:cNvPr id="19" name="Text Placeholder 18">
            <a:extLst>
              <a:ext uri="{FF2B5EF4-FFF2-40B4-BE49-F238E27FC236}">
                <a16:creationId xmlns:a16="http://schemas.microsoft.com/office/drawing/2014/main" id="{8A0618A1-EEA7-A962-669B-F9E43D918A7B}"/>
              </a:ext>
            </a:extLst>
          </p:cNvPr>
          <p:cNvSpPr>
            <a:spLocks noGrp="1"/>
          </p:cNvSpPr>
          <p:nvPr>
            <p:ph sz="half" idx="1"/>
          </p:nvPr>
        </p:nvSpPr>
        <p:spPr>
          <a:xfrm>
            <a:off x="838200" y="1825625"/>
            <a:ext cx="5181600" cy="4351338"/>
          </a:xfrm>
        </p:spPr>
        <p:txBody>
          <a:bodyPr>
            <a:normAutofit/>
          </a:bodyPr>
          <a:lstStyle/>
          <a:p>
            <a:pPr marL="0" indent="0">
              <a:buNone/>
            </a:pPr>
            <a:r>
              <a:rPr lang="en-US" dirty="0"/>
              <a:t>AI-Driven Detection and Mitigation of Urban Heat Island Effects Using Image Analysis and IoT</a:t>
            </a:r>
          </a:p>
          <a:p>
            <a:pPr marL="0" indent="0">
              <a:buNone/>
            </a:pPr>
            <a:endParaRPr lang="en-US" dirty="0"/>
          </a:p>
          <a:p>
            <a:pPr marL="0" indent="0">
              <a:buNone/>
            </a:pPr>
            <a:r>
              <a:rPr lang="en-US" dirty="0"/>
              <a:t>R25 - 002</a:t>
            </a:r>
          </a:p>
          <a:p>
            <a:endParaRPr lang="en-US" dirty="0"/>
          </a:p>
        </p:txBody>
      </p:sp>
      <p:pic>
        <p:nvPicPr>
          <p:cNvPr id="5122" name="Picture 2" descr="The Urban Heat Island Effect Course | Urban Mobility Courses">
            <a:extLst>
              <a:ext uri="{FF2B5EF4-FFF2-40B4-BE49-F238E27FC236}">
                <a16:creationId xmlns:a16="http://schemas.microsoft.com/office/drawing/2014/main" id="{5A5C26AB-D2A2-CDA5-D1B5-A7FBC8793C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2200" y="2543969"/>
            <a:ext cx="5181600" cy="2914650"/>
          </a:xfrm>
          <a:prstGeom prst="rect">
            <a:avLst/>
          </a:prstGeom>
          <a:solidFill>
            <a:srgbClr val="FFFFFF"/>
          </a:solidFill>
        </p:spPr>
      </p:pic>
      <p:sp>
        <p:nvSpPr>
          <p:cNvPr id="11" name="Subtitle 4">
            <a:extLst>
              <a:ext uri="{FF2B5EF4-FFF2-40B4-BE49-F238E27FC236}">
                <a16:creationId xmlns:a16="http://schemas.microsoft.com/office/drawing/2014/main" id="{6CEC719F-71A4-D514-27C0-F66672A75A13}"/>
              </a:ext>
            </a:extLst>
          </p:cNvPr>
          <p:cNvSpPr txBox="1">
            <a:spLocks/>
          </p:cNvSpPr>
          <p:nvPr/>
        </p:nvSpPr>
        <p:spPr>
          <a:xfrm>
            <a:off x="844550" y="3808358"/>
            <a:ext cx="10515600" cy="8236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endParaRPr lang="en-US" dirty="0">
              <a:solidFill>
                <a:schemeClr val="bg1">
                  <a:lumMod val="85000"/>
                </a:schemeClr>
              </a:solidFill>
            </a:endParaRPr>
          </a:p>
        </p:txBody>
      </p:sp>
    </p:spTree>
    <p:extLst>
      <p:ext uri="{BB962C8B-B14F-4D97-AF65-F5344CB8AC3E}">
        <p14:creationId xmlns:p14="http://schemas.microsoft.com/office/powerpoint/2010/main" val="3813887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93B54-C0A0-35BB-CAF9-FC2CB64B285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3B943D2-57B7-9701-DBC8-1201B67CF932}"/>
              </a:ext>
            </a:extLst>
          </p:cNvPr>
          <p:cNvSpPr>
            <a:spLocks noGrp="1"/>
          </p:cNvSpPr>
          <p:nvPr>
            <p:ph type="title"/>
          </p:nvPr>
        </p:nvSpPr>
        <p:spPr>
          <a:xfrm>
            <a:off x="914400" y="228600"/>
            <a:ext cx="10363200" cy="1362075"/>
          </a:xfrm>
        </p:spPr>
        <p:txBody>
          <a:bodyPr>
            <a:normAutofit/>
          </a:bodyPr>
          <a:lstStyle/>
          <a:p>
            <a:r>
              <a:rPr lang="en-US"/>
              <a:t>Introduction</a:t>
            </a:r>
          </a:p>
        </p:txBody>
      </p:sp>
      <p:sp>
        <p:nvSpPr>
          <p:cNvPr id="6" name="Text Placeholder 5">
            <a:extLst>
              <a:ext uri="{FF2B5EF4-FFF2-40B4-BE49-F238E27FC236}">
                <a16:creationId xmlns:a16="http://schemas.microsoft.com/office/drawing/2014/main" id="{731EE5C5-71DE-F32B-1C72-2DB337ACD991}"/>
              </a:ext>
            </a:extLst>
          </p:cNvPr>
          <p:cNvSpPr>
            <a:spLocks noGrp="1"/>
          </p:cNvSpPr>
          <p:nvPr>
            <p:ph type="body" idx="1"/>
          </p:nvPr>
        </p:nvSpPr>
        <p:spPr>
          <a:xfrm>
            <a:off x="883298" y="1752600"/>
            <a:ext cx="10515600" cy="3810000"/>
          </a:xfrm>
        </p:spPr>
        <p:txBody>
          <a:bodyPr>
            <a:normAutofit/>
          </a:bodyPr>
          <a:lstStyle/>
          <a:p>
            <a:pPr marL="342900" indent="-342900">
              <a:buFont typeface="Arial" panose="020B0604020202020204" pitchFamily="34" charset="0"/>
              <a:buChar char="•"/>
            </a:pPr>
            <a:r>
              <a:rPr lang="en-US">
                <a:solidFill>
                  <a:schemeClr val="bg1"/>
                </a:solidFill>
              </a:rPr>
              <a:t>Integration with Object Detection</a:t>
            </a:r>
          </a:p>
          <a:p>
            <a:pPr marL="342900" indent="-342900">
              <a:buFont typeface="Arial" panose="020B0604020202020204" pitchFamily="34" charset="0"/>
              <a:buChar char="•"/>
            </a:pPr>
            <a:r>
              <a:rPr lang="en-US">
                <a:solidFill>
                  <a:schemeClr val="bg1"/>
                </a:solidFill>
              </a:rPr>
              <a:t>Semantic Segmentation</a:t>
            </a:r>
          </a:p>
          <a:p>
            <a:pPr marL="342900" indent="-342900">
              <a:buFont typeface="Arial" panose="020B0604020202020204" pitchFamily="34" charset="0"/>
              <a:buChar char="•"/>
            </a:pPr>
            <a:r>
              <a:rPr lang="en-US">
                <a:solidFill>
                  <a:schemeClr val="bg1"/>
                </a:solidFill>
              </a:rPr>
              <a:t>Material Classification</a:t>
            </a:r>
          </a:p>
          <a:p>
            <a:pPr marL="342900" indent="-342900">
              <a:buFont typeface="Arial" panose="020B0604020202020204" pitchFamily="34" charset="0"/>
              <a:buChar char="•"/>
            </a:pPr>
            <a:r>
              <a:rPr lang="en-US">
                <a:solidFill>
                  <a:schemeClr val="bg1"/>
                </a:solidFill>
              </a:rPr>
              <a:t>Surface Area Calculation</a:t>
            </a:r>
          </a:p>
        </p:txBody>
      </p:sp>
      <p:sp>
        <p:nvSpPr>
          <p:cNvPr id="4" name="Rectangle 3">
            <a:extLst>
              <a:ext uri="{FF2B5EF4-FFF2-40B4-BE49-F238E27FC236}">
                <a16:creationId xmlns:a16="http://schemas.microsoft.com/office/drawing/2014/main" id="{DC8ABD34-D50D-A219-851F-49C8E112307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IT21256264</a:t>
            </a:r>
            <a:r>
              <a:rPr lang="en-US" sz="1800">
                <a:solidFill>
                  <a:schemeClr val="tx1"/>
                </a:solidFill>
              </a:rPr>
              <a:t>   |   </a:t>
            </a:r>
            <a:r>
              <a:rPr lang="en-US">
                <a:solidFill>
                  <a:schemeClr val="tx1"/>
                </a:solidFill>
              </a:rPr>
              <a:t>Kumara B.D.A.N</a:t>
            </a:r>
            <a:r>
              <a:rPr lang="en-US" sz="1800" b="1">
                <a:solidFill>
                  <a:schemeClr val="tx1"/>
                </a:solidFill>
              </a:rPr>
              <a:t>  </a:t>
            </a:r>
            <a:r>
              <a:rPr lang="en-US" sz="1800">
                <a:solidFill>
                  <a:schemeClr val="tx1"/>
                </a:solidFill>
              </a:rPr>
              <a:t>| </a:t>
            </a:r>
            <a:r>
              <a:rPr lang="en-US" sz="1800" b="0">
                <a:solidFill>
                  <a:schemeClr val="tx1"/>
                </a:solidFill>
              </a:rPr>
              <a:t>R25-002</a:t>
            </a:r>
            <a:r>
              <a:rPr lang="en-US" sz="1800">
                <a:solidFill>
                  <a:schemeClr val="tx1"/>
                </a:solidFill>
              </a:rPr>
              <a:t>  </a:t>
            </a:r>
            <a:endParaRPr lang="en-US" sz="1800" b="0">
              <a:solidFill>
                <a:schemeClr val="tx1"/>
              </a:solidFill>
            </a:endParaRPr>
          </a:p>
        </p:txBody>
      </p:sp>
      <p:pic>
        <p:nvPicPr>
          <p:cNvPr id="8" name="Picture 7" descr="A magnifying glass with a brick wall in the background&#10;&#10;Description automatically generated">
            <a:extLst>
              <a:ext uri="{FF2B5EF4-FFF2-40B4-BE49-F238E27FC236}">
                <a16:creationId xmlns:a16="http://schemas.microsoft.com/office/drawing/2014/main" id="{F543991B-6C98-4A6D-7175-DC8180EE113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3827" l="3254" r="92408">
                        <a14:foregroundMark x1="20174" y1="19753" x2="20174" y2="19753"/>
                        <a14:foregroundMark x1="47505" y1="12346" x2="47505" y2="12346"/>
                        <a14:foregroundMark x1="4121" y1="69959" x2="4121" y2="69959"/>
                        <a14:foregroundMark x1="16052" y1="7613" x2="16052" y2="7613"/>
                        <a14:foregroundMark x1="37744" y1="5967" x2="37744" y2="5967"/>
                        <a14:foregroundMark x1="38612" y1="2675" x2="38612" y2="2675"/>
                        <a14:foregroundMark x1="3254" y1="69342" x2="3254" y2="69342"/>
                        <a14:foregroundMark x1="88720" y1="69547" x2="88720" y2="69547"/>
                        <a14:foregroundMark x1="92408" y1="93827" x2="92408" y2="93827"/>
                        <a14:backgroundMark x1="36876" y1="206" x2="36876" y2="206"/>
                        <a14:backgroundMark x1="49024" y1="206" x2="49024" y2="206"/>
                      </a14:backgroundRemoval>
                    </a14:imgEffect>
                  </a14:imgLayer>
                </a14:imgProps>
              </a:ext>
              <a:ext uri="{28A0092B-C50C-407E-A947-70E740481C1C}">
                <a14:useLocalDpi xmlns:a14="http://schemas.microsoft.com/office/drawing/2010/main" val="0"/>
              </a:ext>
            </a:extLst>
          </a:blip>
          <a:stretch>
            <a:fillRect/>
          </a:stretch>
        </p:blipFill>
        <p:spPr>
          <a:xfrm>
            <a:off x="8994058" y="117839"/>
            <a:ext cx="2314644" cy="2471238"/>
          </a:xfrm>
          <a:prstGeom prst="rect">
            <a:avLst/>
          </a:prstGeom>
        </p:spPr>
      </p:pic>
      <p:pic>
        <p:nvPicPr>
          <p:cNvPr id="2050" name="Picture 2" descr="AI's New Breakthrough: Segment Anything Model (SAM) - AIFT">
            <a:extLst>
              <a:ext uri="{FF2B5EF4-FFF2-40B4-BE49-F238E27FC236}">
                <a16:creationId xmlns:a16="http://schemas.microsoft.com/office/drawing/2014/main" id="{AC2FE65C-4C72-AFFE-777F-8BF483B2E2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3542" y="2969555"/>
            <a:ext cx="3890507" cy="25987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ploring Object Detection Applications and Benefits - DeepLobe">
            <a:extLst>
              <a:ext uri="{FF2B5EF4-FFF2-40B4-BE49-F238E27FC236}">
                <a16:creationId xmlns:a16="http://schemas.microsoft.com/office/drawing/2014/main" id="{2ADB58BC-2357-0BA4-3239-AE6EEA2C822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8000" y="3865880"/>
            <a:ext cx="3253740" cy="216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985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B669-5856-0723-2B85-709E09AF8AA4}"/>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89B507AD-42F3-209B-7A42-4FE7F8674E5F}"/>
              </a:ext>
            </a:extLst>
          </p:cNvPr>
          <p:cNvSpPr>
            <a:spLocks noGrp="1"/>
          </p:cNvSpPr>
          <p:nvPr>
            <p:ph type="title"/>
          </p:nvPr>
        </p:nvSpPr>
        <p:spPr/>
        <p:txBody>
          <a:bodyPr>
            <a:normAutofit/>
          </a:bodyPr>
          <a:lstStyle/>
          <a:p>
            <a:r>
              <a:rPr lang="en-US"/>
              <a:t>Research Gap</a:t>
            </a:r>
          </a:p>
        </p:txBody>
      </p:sp>
      <p:graphicFrame>
        <p:nvGraphicFramePr>
          <p:cNvPr id="21" name="Content Placeholder 1">
            <a:extLst>
              <a:ext uri="{FF2B5EF4-FFF2-40B4-BE49-F238E27FC236}">
                <a16:creationId xmlns:a16="http://schemas.microsoft.com/office/drawing/2014/main" id="{14EC5BE6-8A7B-92C4-3AF8-3CECEBC457F7}"/>
              </a:ext>
            </a:extLst>
          </p:cNvPr>
          <p:cNvGraphicFramePr>
            <a:graphicFrameLocks noGrp="1"/>
          </p:cNvGraphicFramePr>
          <p:nvPr>
            <p:ph idx="1"/>
            <p:extLst>
              <p:ext uri="{D42A27DB-BD31-4B8C-83A1-F6EECF244321}">
                <p14:modId xmlns:p14="http://schemas.microsoft.com/office/powerpoint/2010/main" val="3204797110"/>
              </p:ext>
            </p:extLst>
          </p:nvPr>
        </p:nvGraphicFramePr>
        <p:xfrm>
          <a:off x="838200" y="153339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Questions concept illustration">
            <a:extLst>
              <a:ext uri="{FF2B5EF4-FFF2-40B4-BE49-F238E27FC236}">
                <a16:creationId xmlns:a16="http://schemas.microsoft.com/office/drawing/2014/main" id="{3E88298F-54AC-FD7E-A596-1B1AA3438E0B}"/>
              </a:ext>
            </a:extLst>
          </p:cNvPr>
          <p:cNvPicPr>
            <a:picLocks noChangeAspect="1" noChangeArrowheads="1"/>
          </p:cNvPicPr>
          <p:nvPr/>
        </p:nvPicPr>
        <p:blipFill>
          <a:blip r:embed="rId8">
            <a:alphaModFix amt="50000"/>
            <a:extLst>
              <a:ext uri="{BEBA8EAE-BF5A-486C-A8C5-ECC9F3942E4B}">
                <a14:imgProps xmlns:a14="http://schemas.microsoft.com/office/drawing/2010/main">
                  <a14:imgLayer r:embed="rId9">
                    <a14:imgEffect>
                      <a14:backgroundRemoval t="10000" b="90000" l="10000" r="90000">
                        <a14:foregroundMark x1="66454" y1="31629" x2="66454" y2="31629"/>
                        <a14:foregroundMark x1="60703" y1="38658" x2="60703" y2="38658"/>
                      </a14:backgroundRemoval>
                    </a14:imgEffect>
                  </a14:imgLayer>
                </a14:imgProps>
              </a:ext>
              <a:ext uri="{28A0092B-C50C-407E-A947-70E740481C1C}">
                <a14:useLocalDpi xmlns:a14="http://schemas.microsoft.com/office/drawing/2010/main" val="0"/>
              </a:ext>
            </a:extLst>
          </a:blip>
          <a:srcRect/>
          <a:stretch>
            <a:fillRect/>
          </a:stretch>
        </p:blipFill>
        <p:spPr bwMode="auto">
          <a:xfrm>
            <a:off x="12491325" y="-10160"/>
            <a:ext cx="7064094" cy="70640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77FB15D-E326-2A17-8ACC-87A75AA69B87}"/>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r>
              <a:rPr lang="en-US" sz="1800" b="1" kern="1200">
                <a:solidFill>
                  <a:srgbClr val="000000"/>
                </a:solidFill>
                <a:effectLst/>
                <a:latin typeface="Aptos" panose="020B0004020202020204" pitchFamily="34" charset="0"/>
                <a:ea typeface="+mn-ea"/>
                <a:cs typeface="+mn-cs"/>
              </a:rPr>
              <a:t>IT21256264</a:t>
            </a:r>
            <a:r>
              <a:rPr lang="en-US" sz="1800" kern="1200">
                <a:solidFill>
                  <a:srgbClr val="000000"/>
                </a:solidFill>
                <a:effectLst/>
                <a:latin typeface="Aptos" panose="020B0004020202020204" pitchFamily="34" charset="0"/>
                <a:ea typeface="+mn-ea"/>
                <a:cs typeface="+mn-cs"/>
              </a:rPr>
              <a:t>   |   Kumara B.D.A.N</a:t>
            </a:r>
            <a:r>
              <a:rPr lang="en-US" sz="1800" b="1" kern="1200">
                <a:solidFill>
                  <a:srgbClr val="000000"/>
                </a:solidFill>
                <a:effectLst/>
                <a:latin typeface="Aptos" panose="020B0004020202020204" pitchFamily="34" charset="0"/>
                <a:ea typeface="+mn-ea"/>
                <a:cs typeface="+mn-cs"/>
              </a:rPr>
              <a:t>  </a:t>
            </a:r>
            <a:r>
              <a:rPr lang="en-US" sz="1800" kern="1200">
                <a:solidFill>
                  <a:srgbClr val="000000"/>
                </a:solidFill>
                <a:effectLst/>
                <a:latin typeface="Aptos" panose="020B0004020202020204" pitchFamily="34" charset="0"/>
                <a:ea typeface="+mn-ea"/>
                <a:cs typeface="+mn-cs"/>
              </a:rPr>
              <a:t>| </a:t>
            </a:r>
            <a:r>
              <a:rPr lang="en-US" sz="1800" b="0" kern="1200">
                <a:solidFill>
                  <a:srgbClr val="000000"/>
                </a:solidFill>
                <a:effectLst/>
                <a:latin typeface="Aptos" panose="020B0004020202020204" pitchFamily="34" charset="0"/>
                <a:ea typeface="+mn-ea"/>
                <a:cs typeface="+mn-cs"/>
              </a:rPr>
              <a:t>R25-002</a:t>
            </a:r>
            <a:r>
              <a:rPr lang="en-US" sz="1800" kern="1200">
                <a:solidFill>
                  <a:srgbClr val="000000"/>
                </a:solidFill>
                <a:effectLst/>
                <a:latin typeface="Aptos" panose="020B0004020202020204" pitchFamily="34" charset="0"/>
                <a:ea typeface="+mn-ea"/>
                <a:cs typeface="+mn-cs"/>
              </a:rPr>
              <a:t>  </a:t>
            </a:r>
            <a:endParaRPr lang="en-US">
              <a:effectLst/>
            </a:endParaRPr>
          </a:p>
        </p:txBody>
      </p:sp>
    </p:spTree>
    <p:extLst>
      <p:ext uri="{BB962C8B-B14F-4D97-AF65-F5344CB8AC3E}">
        <p14:creationId xmlns:p14="http://schemas.microsoft.com/office/powerpoint/2010/main" val="711171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365CE-6616-72BE-1670-E577194F0BE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523F0F-47C1-09FF-B7F2-CD09B58652F8}"/>
              </a:ext>
            </a:extLst>
          </p:cNvPr>
          <p:cNvSpPr>
            <a:spLocks noGrp="1"/>
          </p:cNvSpPr>
          <p:nvPr>
            <p:ph type="title"/>
          </p:nvPr>
        </p:nvSpPr>
        <p:spPr>
          <a:xfrm>
            <a:off x="304800" y="228600"/>
            <a:ext cx="11684000" cy="868362"/>
          </a:xfrm>
        </p:spPr>
        <p:txBody>
          <a:bodyPr>
            <a:normAutofit fontScale="90000"/>
          </a:bodyPr>
          <a:lstStyle/>
          <a:p>
            <a:r>
              <a:rPr lang="en-US"/>
              <a:t>Research Question</a:t>
            </a:r>
            <a:br>
              <a:rPr lang="en-US"/>
            </a:br>
            <a:endParaRPr lang="en-US"/>
          </a:p>
        </p:txBody>
      </p:sp>
      <p:sp>
        <p:nvSpPr>
          <p:cNvPr id="6" name="Content Placeholder 5">
            <a:extLst>
              <a:ext uri="{FF2B5EF4-FFF2-40B4-BE49-F238E27FC236}">
                <a16:creationId xmlns:a16="http://schemas.microsoft.com/office/drawing/2014/main" id="{7513D855-B23F-E333-442D-8ADB8FC72A85}"/>
              </a:ext>
            </a:extLst>
          </p:cNvPr>
          <p:cNvSpPr>
            <a:spLocks noGrp="1"/>
          </p:cNvSpPr>
          <p:nvPr>
            <p:ph idx="1"/>
          </p:nvPr>
        </p:nvSpPr>
        <p:spPr/>
        <p:txBody>
          <a:bodyPr/>
          <a:lstStyle/>
          <a:p>
            <a:r>
              <a:rPr lang="en-US" dirty="0"/>
              <a:t>How can SAM be optimized for precise segmentation of urban components?</a:t>
            </a:r>
          </a:p>
          <a:p>
            <a:r>
              <a:rPr lang="en-US" dirty="0"/>
              <a:t>What methods are effective for classifying materials (e.g., concrete, glass) of segmented components?</a:t>
            </a:r>
          </a:p>
          <a:p>
            <a:r>
              <a:rPr lang="en-US" dirty="0"/>
              <a:t>How can surface areas of segmented components be accurately calculated?</a:t>
            </a:r>
          </a:p>
          <a:p>
            <a:r>
              <a:rPr lang="en-US" dirty="0"/>
              <a:t>How can YOLOv8 and SAM be integrated into a unified framework for urban analysis?</a:t>
            </a:r>
            <a:endParaRPr lang="en-US" dirty="0">
              <a:solidFill>
                <a:schemeClr val="tx1"/>
              </a:solidFill>
              <a:highlight>
                <a:srgbClr val="FFFF00"/>
              </a:highlight>
            </a:endParaRPr>
          </a:p>
        </p:txBody>
      </p:sp>
      <p:sp>
        <p:nvSpPr>
          <p:cNvPr id="4" name="Rectangle 3">
            <a:extLst>
              <a:ext uri="{FF2B5EF4-FFF2-40B4-BE49-F238E27FC236}">
                <a16:creationId xmlns:a16="http://schemas.microsoft.com/office/drawing/2014/main" id="{0F271FE0-A259-E3EA-2955-3C96BEF5847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IT21256264</a:t>
            </a:r>
            <a:r>
              <a:rPr lang="en-US" sz="1800" dirty="0">
                <a:solidFill>
                  <a:schemeClr val="tx1"/>
                </a:solidFill>
              </a:rPr>
              <a:t>   </a:t>
            </a:r>
            <a:r>
              <a:rPr lang="en-US" sz="1800">
                <a:solidFill>
                  <a:schemeClr val="tx1"/>
                </a:solidFill>
              </a:rPr>
              <a:t>|   </a:t>
            </a:r>
            <a:r>
              <a:rPr lang="en-US" dirty="0">
                <a:solidFill>
                  <a:schemeClr val="tx1"/>
                </a:solidFill>
              </a:rPr>
              <a:t>Kumara B.D.A.N</a:t>
            </a:r>
            <a:r>
              <a:rPr lang="en-US" sz="1800" b="1" dirty="0">
                <a:solidFill>
                  <a:schemeClr val="tx1"/>
                </a:solidFill>
              </a:rPr>
              <a:t>  </a:t>
            </a:r>
            <a:r>
              <a:rPr lang="en-US" sz="1800">
                <a:solidFill>
                  <a:schemeClr val="tx1"/>
                </a:solidFill>
              </a:rPr>
              <a:t>| </a:t>
            </a:r>
            <a:r>
              <a:rPr lang="en-US" sz="1800" b="0" dirty="0">
                <a:solidFill>
                  <a:schemeClr val="tx1"/>
                </a:solidFill>
              </a:rPr>
              <a:t>R25-002</a:t>
            </a:r>
            <a:r>
              <a:rPr lang="en-US" sz="1800">
                <a:solidFill>
                  <a:schemeClr val="tx1"/>
                </a:solidFill>
              </a:rPr>
              <a:t>  </a:t>
            </a:r>
            <a:endParaRPr lang="en-US" sz="1800" b="0">
              <a:solidFill>
                <a:schemeClr val="tx1"/>
              </a:solidFill>
            </a:endParaRPr>
          </a:p>
        </p:txBody>
      </p:sp>
      <p:pic>
        <p:nvPicPr>
          <p:cNvPr id="2" name="Picture 2" descr="Questions concept illustration">
            <a:extLst>
              <a:ext uri="{FF2B5EF4-FFF2-40B4-BE49-F238E27FC236}">
                <a16:creationId xmlns:a16="http://schemas.microsoft.com/office/drawing/2014/main" id="{7F554730-7161-234C-7E5F-0687ED65C662}"/>
              </a:ext>
            </a:extLst>
          </p:cNvPr>
          <p:cNvPicPr>
            <a:picLocks noChangeAspect="1" noChangeArrowheads="1"/>
          </p:cNvPicPr>
          <p:nvPr/>
        </p:nvPicPr>
        <p:blipFill>
          <a:blip r:embed="rId2">
            <a:alphaModFix amt="50000"/>
            <a:extLst>
              <a:ext uri="{BEBA8EAE-BF5A-486C-A8C5-ECC9F3942E4B}">
                <a14:imgProps xmlns:a14="http://schemas.microsoft.com/office/drawing/2010/main">
                  <a14:imgLayer r:embed="rId3">
                    <a14:imgEffect>
                      <a14:backgroundRemoval t="10000" b="90000" l="10000" r="90000">
                        <a14:foregroundMark x1="66454" y1="31629" x2="66454" y2="31629"/>
                        <a14:foregroundMark x1="60703" y1="38658" x2="60703" y2="38658"/>
                      </a14:backgroundRemoval>
                    </a14:imgEffect>
                  </a14:imgLayer>
                </a14:imgProps>
              </a:ext>
              <a:ext uri="{28A0092B-C50C-407E-A947-70E740481C1C}">
                <a14:useLocalDpi xmlns:a14="http://schemas.microsoft.com/office/drawing/2010/main" val="0"/>
              </a:ext>
            </a:extLst>
          </a:blip>
          <a:srcRect/>
          <a:stretch>
            <a:fillRect/>
          </a:stretch>
        </p:blipFill>
        <p:spPr bwMode="auto">
          <a:xfrm>
            <a:off x="7903033" y="228600"/>
            <a:ext cx="7064094" cy="706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261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A1445-7FCA-52EE-25FB-E5A301DA154F}"/>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825EB589-75A4-B82D-8048-74E41AB98C3F}"/>
              </a:ext>
            </a:extLst>
          </p:cNvPr>
          <p:cNvSpPr>
            <a:spLocks noGrp="1"/>
          </p:cNvSpPr>
          <p:nvPr>
            <p:ph type="title"/>
          </p:nvPr>
        </p:nvSpPr>
        <p:spPr/>
        <p:txBody>
          <a:bodyPr>
            <a:normAutofit/>
          </a:bodyPr>
          <a:lstStyle/>
          <a:p>
            <a:r>
              <a:rPr lang="en-US" b="1"/>
              <a:t>Specific and Sub Objectives</a:t>
            </a:r>
          </a:p>
        </p:txBody>
      </p:sp>
      <p:sp>
        <p:nvSpPr>
          <p:cNvPr id="8" name="TextBox 7">
            <a:extLst>
              <a:ext uri="{FF2B5EF4-FFF2-40B4-BE49-F238E27FC236}">
                <a16:creationId xmlns:a16="http://schemas.microsoft.com/office/drawing/2014/main" id="{EA180A25-501A-FF7A-0C73-4473F4246399}"/>
              </a:ext>
            </a:extLst>
          </p:cNvPr>
          <p:cNvSpPr txBox="1"/>
          <p:nvPr/>
        </p:nvSpPr>
        <p:spPr>
          <a:xfrm>
            <a:off x="315251" y="2309921"/>
            <a:ext cx="4004989" cy="2308324"/>
          </a:xfrm>
          <a:prstGeom prst="rect">
            <a:avLst/>
          </a:prstGeom>
          <a:noFill/>
        </p:spPr>
        <p:txBody>
          <a:bodyPr wrap="square" rtlCol="0">
            <a:spAutoFit/>
          </a:bodyPr>
          <a:lstStyle/>
          <a:p>
            <a:pPr algn="ctr"/>
            <a:r>
              <a:rPr lang="en-US" sz="2400">
                <a:solidFill>
                  <a:schemeClr val="bg1"/>
                </a:solidFill>
              </a:rPr>
              <a:t>Develop a framework integrating YOLOv8 and SAM for precise segmentation, material classification, and surface area calculation in urban thermal analysis.</a:t>
            </a:r>
          </a:p>
        </p:txBody>
      </p:sp>
      <p:sp>
        <p:nvSpPr>
          <p:cNvPr id="9" name="Flowchart: Connector 8">
            <a:extLst>
              <a:ext uri="{FF2B5EF4-FFF2-40B4-BE49-F238E27FC236}">
                <a16:creationId xmlns:a16="http://schemas.microsoft.com/office/drawing/2014/main" id="{4A827326-6B49-E241-4EFB-C17D796C8AED}"/>
              </a:ext>
            </a:extLst>
          </p:cNvPr>
          <p:cNvSpPr/>
          <p:nvPr/>
        </p:nvSpPr>
        <p:spPr>
          <a:xfrm>
            <a:off x="174686" y="1438150"/>
            <a:ext cx="4286118" cy="4156141"/>
          </a:xfrm>
          <a:prstGeom prst="flowChartConnector">
            <a:avLst/>
          </a:prstGeom>
          <a:noFill/>
          <a:ln w="1905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1">
            <a:extLst>
              <a:ext uri="{FF2B5EF4-FFF2-40B4-BE49-F238E27FC236}">
                <a16:creationId xmlns:a16="http://schemas.microsoft.com/office/drawing/2014/main" id="{56274F4A-5D55-3724-DECF-9925740D7FF1}"/>
              </a:ext>
            </a:extLst>
          </p:cNvPr>
          <p:cNvSpPr/>
          <p:nvPr/>
        </p:nvSpPr>
        <p:spPr>
          <a:xfrm>
            <a:off x="5238765" y="1552628"/>
            <a:ext cx="45719" cy="4316315"/>
          </a:xfrm>
          <a:prstGeom prst="roundRect">
            <a:avLst>
              <a:gd name="adj" fmla="val 111628"/>
            </a:avLst>
          </a:prstGeom>
          <a:solidFill>
            <a:srgbClr val="D8D4D4"/>
          </a:solidFill>
          <a:ln/>
        </p:spPr>
        <p:txBody>
          <a:bodyPr/>
          <a:lstStyle/>
          <a:p>
            <a:endParaRPr lang="en-US"/>
          </a:p>
        </p:txBody>
      </p:sp>
      <p:grpSp>
        <p:nvGrpSpPr>
          <p:cNvPr id="5" name="Group 4">
            <a:extLst>
              <a:ext uri="{FF2B5EF4-FFF2-40B4-BE49-F238E27FC236}">
                <a16:creationId xmlns:a16="http://schemas.microsoft.com/office/drawing/2014/main" id="{879E56F8-6D6F-7EE0-8F95-1DFC61545C01}"/>
              </a:ext>
            </a:extLst>
          </p:cNvPr>
          <p:cNvGrpSpPr/>
          <p:nvPr/>
        </p:nvGrpSpPr>
        <p:grpSpPr>
          <a:xfrm>
            <a:off x="4998855" y="1753469"/>
            <a:ext cx="7061766" cy="621339"/>
            <a:chOff x="4998855" y="1753469"/>
            <a:chExt cx="7061766" cy="621339"/>
          </a:xfrm>
        </p:grpSpPr>
        <p:sp>
          <p:nvSpPr>
            <p:cNvPr id="11" name="Shape 2">
              <a:extLst>
                <a:ext uri="{FF2B5EF4-FFF2-40B4-BE49-F238E27FC236}">
                  <a16:creationId xmlns:a16="http://schemas.microsoft.com/office/drawing/2014/main" id="{B89E258F-0D7E-FC23-959C-1D3B0DE7F04B}"/>
                </a:ext>
              </a:extLst>
            </p:cNvPr>
            <p:cNvSpPr/>
            <p:nvPr/>
          </p:nvSpPr>
          <p:spPr>
            <a:xfrm>
              <a:off x="5478677" y="2047689"/>
              <a:ext cx="793790" cy="30480"/>
            </a:xfrm>
            <a:prstGeom prst="roundRect">
              <a:avLst>
                <a:gd name="adj" fmla="val 111628"/>
              </a:avLst>
            </a:prstGeom>
            <a:solidFill>
              <a:srgbClr val="D8D4D4"/>
            </a:solidFill>
            <a:ln/>
          </p:spPr>
          <p:txBody>
            <a:bodyPr/>
            <a:lstStyle/>
            <a:p>
              <a:endParaRPr lang="en-US"/>
            </a:p>
          </p:txBody>
        </p:sp>
        <p:sp>
          <p:nvSpPr>
            <p:cNvPr id="12" name="Shape 3">
              <a:extLst>
                <a:ext uri="{FF2B5EF4-FFF2-40B4-BE49-F238E27FC236}">
                  <a16:creationId xmlns:a16="http://schemas.microsoft.com/office/drawing/2014/main" id="{0E76A06A-ED43-6466-2E37-CE97469332E8}"/>
                </a:ext>
              </a:extLst>
            </p:cNvPr>
            <p:cNvSpPr/>
            <p:nvPr/>
          </p:nvSpPr>
          <p:spPr>
            <a:xfrm>
              <a:off x="4998855" y="1807779"/>
              <a:ext cx="510302" cy="510302"/>
            </a:xfrm>
            <a:prstGeom prst="roundRect">
              <a:avLst>
                <a:gd name="adj" fmla="val 6667"/>
              </a:avLst>
            </a:prstGeom>
            <a:solidFill>
              <a:srgbClr val="F9F7F7"/>
            </a:solidFill>
            <a:ln/>
          </p:spPr>
          <p:txBody>
            <a:bodyPr/>
            <a:lstStyle/>
            <a:p>
              <a:endParaRPr lang="en-US"/>
            </a:p>
          </p:txBody>
        </p:sp>
        <p:sp>
          <p:nvSpPr>
            <p:cNvPr id="13" name="Text 4">
              <a:extLst>
                <a:ext uri="{FF2B5EF4-FFF2-40B4-BE49-F238E27FC236}">
                  <a16:creationId xmlns:a16="http://schemas.microsoft.com/office/drawing/2014/main" id="{4483E643-2306-D900-01E5-78FBA93860FA}"/>
                </a:ext>
              </a:extLst>
            </p:cNvPr>
            <p:cNvSpPr/>
            <p:nvPr/>
          </p:nvSpPr>
          <p:spPr>
            <a:xfrm>
              <a:off x="5177568" y="1892789"/>
              <a:ext cx="152757"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1</a:t>
              </a:r>
              <a:endParaRPr lang="en-US" sz="2650"/>
            </a:p>
          </p:txBody>
        </p:sp>
        <p:sp>
          <p:nvSpPr>
            <p:cNvPr id="14" name="Text 5">
              <a:extLst>
                <a:ext uri="{FF2B5EF4-FFF2-40B4-BE49-F238E27FC236}">
                  <a16:creationId xmlns:a16="http://schemas.microsoft.com/office/drawing/2014/main" id="{67798962-5637-AD25-727C-D836E90E34CD}"/>
                </a:ext>
              </a:extLst>
            </p:cNvPr>
            <p:cNvSpPr/>
            <p:nvPr/>
          </p:nvSpPr>
          <p:spPr>
            <a:xfrm>
              <a:off x="6386577" y="1753469"/>
              <a:ext cx="5674044" cy="621339"/>
            </a:xfrm>
            <a:prstGeom prst="rect">
              <a:avLst/>
            </a:prstGeom>
            <a:noFill/>
            <a:ln/>
          </p:spPr>
          <p:txBody>
            <a:bodyPr wrap="none" lIns="0" tIns="0" rIns="0" bIns="0" rtlCol="0" anchor="t"/>
            <a:lstStyle/>
            <a:p>
              <a:r>
                <a:rPr lang="en-US" sz="2000">
                  <a:solidFill>
                    <a:schemeClr val="bg1"/>
                  </a:solidFill>
                </a:rPr>
                <a:t>Fine-tune SAM to improve segmentation accuracy</a:t>
              </a:r>
            </a:p>
            <a:p>
              <a:r>
                <a:rPr lang="en-US" sz="2000">
                  <a:solidFill>
                    <a:schemeClr val="bg1"/>
                  </a:solidFill>
                </a:rPr>
                <a:t> on urban datasets like Cityscapes and ADE20K</a:t>
              </a:r>
            </a:p>
          </p:txBody>
        </p:sp>
      </p:grpSp>
      <p:grpSp>
        <p:nvGrpSpPr>
          <p:cNvPr id="3" name="Group 2">
            <a:extLst>
              <a:ext uri="{FF2B5EF4-FFF2-40B4-BE49-F238E27FC236}">
                <a16:creationId xmlns:a16="http://schemas.microsoft.com/office/drawing/2014/main" id="{7BC55D61-F13B-79C2-696F-008A4B98E8E1}"/>
              </a:ext>
            </a:extLst>
          </p:cNvPr>
          <p:cNvGrpSpPr/>
          <p:nvPr/>
        </p:nvGrpSpPr>
        <p:grpSpPr>
          <a:xfrm>
            <a:off x="4998855" y="3192163"/>
            <a:ext cx="6998703" cy="621338"/>
            <a:chOff x="4998855" y="2754738"/>
            <a:chExt cx="6998703" cy="621338"/>
          </a:xfrm>
        </p:grpSpPr>
        <p:sp>
          <p:nvSpPr>
            <p:cNvPr id="27" name="Text 20">
              <a:extLst>
                <a:ext uri="{FF2B5EF4-FFF2-40B4-BE49-F238E27FC236}">
                  <a16:creationId xmlns:a16="http://schemas.microsoft.com/office/drawing/2014/main" id="{237F52D9-30B3-62A7-349F-D78399307CCF}"/>
                </a:ext>
              </a:extLst>
            </p:cNvPr>
            <p:cNvSpPr/>
            <p:nvPr/>
          </p:nvSpPr>
          <p:spPr>
            <a:xfrm>
              <a:off x="6379789" y="2754738"/>
              <a:ext cx="5617769" cy="621338"/>
            </a:xfrm>
            <a:prstGeom prst="rect">
              <a:avLst/>
            </a:prstGeom>
            <a:noFill/>
            <a:ln/>
          </p:spPr>
          <p:txBody>
            <a:bodyPr wrap="none" lIns="0" tIns="0" rIns="0" bIns="0" rtlCol="0" anchor="t"/>
            <a:lstStyle/>
            <a:p>
              <a:r>
                <a:rPr lang="en-US" sz="2000">
                  <a:solidFill>
                    <a:schemeClr val="bg1"/>
                  </a:solidFill>
                </a:rPr>
                <a:t>Design and validate machine learning algorithms </a:t>
              </a:r>
            </a:p>
            <a:p>
              <a:r>
                <a:rPr lang="en-US" sz="2000">
                  <a:solidFill>
                    <a:schemeClr val="bg1"/>
                  </a:solidFill>
                </a:rPr>
                <a:t>for material classification with minimal labeled data</a:t>
              </a:r>
            </a:p>
          </p:txBody>
        </p:sp>
        <p:sp>
          <p:nvSpPr>
            <p:cNvPr id="15" name="Shape 7">
              <a:extLst>
                <a:ext uri="{FF2B5EF4-FFF2-40B4-BE49-F238E27FC236}">
                  <a16:creationId xmlns:a16="http://schemas.microsoft.com/office/drawing/2014/main" id="{E61A95B3-3DF0-23C4-E248-8F0377A7D2C1}"/>
                </a:ext>
              </a:extLst>
            </p:cNvPr>
            <p:cNvSpPr/>
            <p:nvPr/>
          </p:nvSpPr>
          <p:spPr>
            <a:xfrm>
              <a:off x="5478677" y="3034918"/>
              <a:ext cx="793790" cy="30480"/>
            </a:xfrm>
            <a:prstGeom prst="roundRect">
              <a:avLst>
                <a:gd name="adj" fmla="val 111628"/>
              </a:avLst>
            </a:prstGeom>
            <a:solidFill>
              <a:srgbClr val="D8D4D4"/>
            </a:solidFill>
            <a:ln/>
          </p:spPr>
          <p:txBody>
            <a:bodyPr/>
            <a:lstStyle/>
            <a:p>
              <a:endParaRPr lang="en-US"/>
            </a:p>
          </p:txBody>
        </p:sp>
        <p:sp>
          <p:nvSpPr>
            <p:cNvPr id="16" name="Shape 8">
              <a:extLst>
                <a:ext uri="{FF2B5EF4-FFF2-40B4-BE49-F238E27FC236}">
                  <a16:creationId xmlns:a16="http://schemas.microsoft.com/office/drawing/2014/main" id="{BBDE73D4-0CD3-A983-FD7C-6BB571874900}"/>
                </a:ext>
              </a:extLst>
            </p:cNvPr>
            <p:cNvSpPr/>
            <p:nvPr/>
          </p:nvSpPr>
          <p:spPr>
            <a:xfrm>
              <a:off x="4998855" y="2795005"/>
              <a:ext cx="510302" cy="510302"/>
            </a:xfrm>
            <a:prstGeom prst="roundRect">
              <a:avLst>
                <a:gd name="adj" fmla="val 6667"/>
              </a:avLst>
            </a:prstGeom>
            <a:solidFill>
              <a:srgbClr val="F9F7F7"/>
            </a:solidFill>
            <a:ln/>
          </p:spPr>
          <p:txBody>
            <a:bodyPr/>
            <a:lstStyle/>
            <a:p>
              <a:endParaRPr lang="en-US"/>
            </a:p>
          </p:txBody>
        </p:sp>
        <p:sp>
          <p:nvSpPr>
            <p:cNvPr id="17" name="Text 9">
              <a:extLst>
                <a:ext uri="{FF2B5EF4-FFF2-40B4-BE49-F238E27FC236}">
                  <a16:creationId xmlns:a16="http://schemas.microsoft.com/office/drawing/2014/main" id="{51ECCED1-FE9D-458A-536A-9275F4C3A7BC}"/>
                </a:ext>
              </a:extLst>
            </p:cNvPr>
            <p:cNvSpPr/>
            <p:nvPr/>
          </p:nvSpPr>
          <p:spPr>
            <a:xfrm>
              <a:off x="5144112" y="2880015"/>
              <a:ext cx="219789"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2</a:t>
              </a:r>
              <a:endParaRPr lang="en-US" sz="2650"/>
            </a:p>
          </p:txBody>
        </p:sp>
      </p:grpSp>
      <p:grpSp>
        <p:nvGrpSpPr>
          <p:cNvPr id="2" name="Group 1">
            <a:extLst>
              <a:ext uri="{FF2B5EF4-FFF2-40B4-BE49-F238E27FC236}">
                <a16:creationId xmlns:a16="http://schemas.microsoft.com/office/drawing/2014/main" id="{BB4CB6F5-8717-05BC-A098-EB53DFE3ED33}"/>
              </a:ext>
            </a:extLst>
          </p:cNvPr>
          <p:cNvGrpSpPr/>
          <p:nvPr/>
        </p:nvGrpSpPr>
        <p:grpSpPr>
          <a:xfrm>
            <a:off x="4998855" y="4630856"/>
            <a:ext cx="6874359" cy="915536"/>
            <a:chOff x="4998855" y="4630856"/>
            <a:chExt cx="6874359" cy="915536"/>
          </a:xfrm>
        </p:grpSpPr>
        <p:sp>
          <p:nvSpPr>
            <p:cNvPr id="18" name="Text 10">
              <a:extLst>
                <a:ext uri="{FF2B5EF4-FFF2-40B4-BE49-F238E27FC236}">
                  <a16:creationId xmlns:a16="http://schemas.microsoft.com/office/drawing/2014/main" id="{23B26677-457E-0988-62A6-3A32B3ED0127}"/>
                </a:ext>
              </a:extLst>
            </p:cNvPr>
            <p:cNvSpPr/>
            <p:nvPr/>
          </p:nvSpPr>
          <p:spPr>
            <a:xfrm>
              <a:off x="6386576" y="4630856"/>
              <a:ext cx="5486638" cy="915536"/>
            </a:xfrm>
            <a:prstGeom prst="rect">
              <a:avLst/>
            </a:prstGeom>
            <a:noFill/>
            <a:ln/>
          </p:spPr>
          <p:txBody>
            <a:bodyPr wrap="none" lIns="0" tIns="0" rIns="0" bIns="0" rtlCol="0" anchor="t"/>
            <a:lstStyle/>
            <a:p>
              <a:r>
                <a:rPr lang="en-US" sz="2000">
                  <a:solidFill>
                    <a:schemeClr val="bg1"/>
                  </a:solidFill>
                </a:rPr>
                <a:t>Develop an efficient surface area estimation module</a:t>
              </a:r>
            </a:p>
            <a:p>
              <a:r>
                <a:rPr lang="en-US" sz="2000">
                  <a:solidFill>
                    <a:schemeClr val="bg1"/>
                  </a:solidFill>
                </a:rPr>
                <a:t> using pixel-based scaling or geometric modeling</a:t>
              </a:r>
            </a:p>
          </p:txBody>
        </p:sp>
        <p:sp>
          <p:nvSpPr>
            <p:cNvPr id="21" name="Shape 13">
              <a:extLst>
                <a:ext uri="{FF2B5EF4-FFF2-40B4-BE49-F238E27FC236}">
                  <a16:creationId xmlns:a16="http://schemas.microsoft.com/office/drawing/2014/main" id="{2716EA6D-00AF-DDAE-9C26-58FF7B25AAAE}"/>
                </a:ext>
              </a:extLst>
            </p:cNvPr>
            <p:cNvSpPr/>
            <p:nvPr/>
          </p:nvSpPr>
          <p:spPr>
            <a:xfrm>
              <a:off x="4998855" y="4825383"/>
              <a:ext cx="510302" cy="510302"/>
            </a:xfrm>
            <a:prstGeom prst="roundRect">
              <a:avLst>
                <a:gd name="adj" fmla="val 6667"/>
              </a:avLst>
            </a:prstGeom>
            <a:solidFill>
              <a:srgbClr val="F9F7F7"/>
            </a:solidFill>
            <a:ln/>
          </p:spPr>
          <p:txBody>
            <a:bodyPr/>
            <a:lstStyle/>
            <a:p>
              <a:endParaRPr lang="en-US"/>
            </a:p>
          </p:txBody>
        </p:sp>
        <p:sp>
          <p:nvSpPr>
            <p:cNvPr id="22" name="Text 14">
              <a:extLst>
                <a:ext uri="{FF2B5EF4-FFF2-40B4-BE49-F238E27FC236}">
                  <a16:creationId xmlns:a16="http://schemas.microsoft.com/office/drawing/2014/main" id="{C2F84F5C-A340-7326-A776-F5D4484D4B05}"/>
                </a:ext>
              </a:extLst>
            </p:cNvPr>
            <p:cNvSpPr/>
            <p:nvPr/>
          </p:nvSpPr>
          <p:spPr>
            <a:xfrm>
              <a:off x="5147803" y="4910393"/>
              <a:ext cx="212288"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3</a:t>
              </a:r>
              <a:endParaRPr lang="en-US" sz="2650"/>
            </a:p>
          </p:txBody>
        </p:sp>
        <p:sp>
          <p:nvSpPr>
            <p:cNvPr id="26" name="Shape 12">
              <a:extLst>
                <a:ext uri="{FF2B5EF4-FFF2-40B4-BE49-F238E27FC236}">
                  <a16:creationId xmlns:a16="http://schemas.microsoft.com/office/drawing/2014/main" id="{1F24D9D8-6DF2-A25C-D1F4-76B744801093}"/>
                </a:ext>
              </a:extLst>
            </p:cNvPr>
            <p:cNvSpPr/>
            <p:nvPr/>
          </p:nvSpPr>
          <p:spPr>
            <a:xfrm>
              <a:off x="5504957" y="5070555"/>
              <a:ext cx="793790" cy="30480"/>
            </a:xfrm>
            <a:prstGeom prst="roundRect">
              <a:avLst>
                <a:gd name="adj" fmla="val 111628"/>
              </a:avLst>
            </a:prstGeom>
            <a:solidFill>
              <a:srgbClr val="D8D4D4"/>
            </a:solidFill>
            <a:ln/>
          </p:spPr>
          <p:txBody>
            <a:bodyPr/>
            <a:lstStyle/>
            <a:p>
              <a:endParaRPr lang="en-US"/>
            </a:p>
          </p:txBody>
        </p:sp>
      </p:grpSp>
      <p:sp>
        <p:nvSpPr>
          <p:cNvPr id="6" name="Rectangle 5">
            <a:extLst>
              <a:ext uri="{FF2B5EF4-FFF2-40B4-BE49-F238E27FC236}">
                <a16:creationId xmlns:a16="http://schemas.microsoft.com/office/drawing/2014/main" id="{11B043D7-36B6-F9FB-3010-015B7130F4F6}"/>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r>
              <a:rPr lang="en-US" sz="1800" b="1" kern="1200">
                <a:solidFill>
                  <a:srgbClr val="000000"/>
                </a:solidFill>
                <a:effectLst/>
                <a:latin typeface="Aptos" panose="020B0004020202020204" pitchFamily="34" charset="0"/>
                <a:ea typeface="+mn-ea"/>
                <a:cs typeface="+mn-cs"/>
              </a:rPr>
              <a:t>IT21256264</a:t>
            </a:r>
            <a:r>
              <a:rPr lang="en-US" sz="1800" kern="1200">
                <a:solidFill>
                  <a:srgbClr val="000000"/>
                </a:solidFill>
                <a:effectLst/>
                <a:latin typeface="Aptos" panose="020B0004020202020204" pitchFamily="34" charset="0"/>
                <a:ea typeface="+mn-ea"/>
                <a:cs typeface="+mn-cs"/>
              </a:rPr>
              <a:t>   |   Kumara B.D.A.N</a:t>
            </a:r>
            <a:r>
              <a:rPr lang="en-US" sz="1800" b="1" kern="1200">
                <a:solidFill>
                  <a:srgbClr val="000000"/>
                </a:solidFill>
                <a:effectLst/>
                <a:latin typeface="Aptos" panose="020B0004020202020204" pitchFamily="34" charset="0"/>
                <a:ea typeface="+mn-ea"/>
                <a:cs typeface="+mn-cs"/>
              </a:rPr>
              <a:t>  </a:t>
            </a:r>
            <a:r>
              <a:rPr lang="en-US" sz="1800" kern="1200">
                <a:solidFill>
                  <a:srgbClr val="000000"/>
                </a:solidFill>
                <a:effectLst/>
                <a:latin typeface="Aptos" panose="020B0004020202020204" pitchFamily="34" charset="0"/>
                <a:ea typeface="+mn-ea"/>
                <a:cs typeface="+mn-cs"/>
              </a:rPr>
              <a:t>| </a:t>
            </a:r>
            <a:r>
              <a:rPr lang="en-US" sz="1800" b="0" kern="1200">
                <a:solidFill>
                  <a:srgbClr val="000000"/>
                </a:solidFill>
                <a:effectLst/>
                <a:latin typeface="Aptos" panose="020B0004020202020204" pitchFamily="34" charset="0"/>
                <a:ea typeface="+mn-ea"/>
                <a:cs typeface="+mn-cs"/>
              </a:rPr>
              <a:t>R25-002</a:t>
            </a:r>
            <a:r>
              <a:rPr lang="en-US" sz="1800" kern="1200">
                <a:solidFill>
                  <a:srgbClr val="000000"/>
                </a:solidFill>
                <a:effectLst/>
                <a:latin typeface="Aptos" panose="020B0004020202020204" pitchFamily="34" charset="0"/>
                <a:ea typeface="+mn-ea"/>
                <a:cs typeface="+mn-cs"/>
              </a:rPr>
              <a:t>  </a:t>
            </a:r>
            <a:endParaRPr lang="en-US">
              <a:effectLst/>
            </a:endParaRPr>
          </a:p>
        </p:txBody>
      </p:sp>
    </p:spTree>
    <p:extLst>
      <p:ext uri="{BB962C8B-B14F-4D97-AF65-F5344CB8AC3E}">
        <p14:creationId xmlns:p14="http://schemas.microsoft.com/office/powerpoint/2010/main" val="1811476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2339D-79EB-345A-8E42-BB0669D072D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2A2120E-AA97-F22B-1A30-0CF2C3B3C59A}"/>
              </a:ext>
            </a:extLst>
          </p:cNvPr>
          <p:cNvSpPr>
            <a:spLocks noGrp="1"/>
          </p:cNvSpPr>
          <p:nvPr>
            <p:ph type="title"/>
          </p:nvPr>
        </p:nvSpPr>
        <p:spPr/>
        <p:txBody>
          <a:bodyPr>
            <a:normAutofit/>
          </a:bodyPr>
          <a:lstStyle/>
          <a:p>
            <a:r>
              <a:rPr lang="en-US" dirty="0"/>
              <a:t>System Diagram</a:t>
            </a:r>
            <a:endParaRPr lang="en-US"/>
          </a:p>
        </p:txBody>
      </p:sp>
      <p:pic>
        <p:nvPicPr>
          <p:cNvPr id="9" name="Content Placeholder 8" descr="A diagram of a diagram of a data center&#10;&#10;Description automatically generated with medium confidence">
            <a:extLst>
              <a:ext uri="{FF2B5EF4-FFF2-40B4-BE49-F238E27FC236}">
                <a16:creationId xmlns:a16="http://schemas.microsoft.com/office/drawing/2014/main" id="{0360B1B8-515B-A652-5B39-C5D6C4FC72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2826" y="1504335"/>
            <a:ext cx="8888362" cy="4672628"/>
          </a:xfrm>
        </p:spPr>
      </p:pic>
      <p:sp>
        <p:nvSpPr>
          <p:cNvPr id="4" name="Rectangle 3">
            <a:extLst>
              <a:ext uri="{FF2B5EF4-FFF2-40B4-BE49-F238E27FC236}">
                <a16:creationId xmlns:a16="http://schemas.microsoft.com/office/drawing/2014/main" id="{57FD2CD2-2D3E-9304-6BC2-EFB26B2C62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IT21256264</a:t>
            </a:r>
            <a:r>
              <a:rPr lang="en-US" sz="1800" dirty="0">
                <a:solidFill>
                  <a:schemeClr val="tx1"/>
                </a:solidFill>
              </a:rPr>
              <a:t>   </a:t>
            </a:r>
            <a:r>
              <a:rPr lang="en-US" sz="1800">
                <a:solidFill>
                  <a:schemeClr val="tx1"/>
                </a:solidFill>
              </a:rPr>
              <a:t>|   </a:t>
            </a:r>
            <a:r>
              <a:rPr lang="en-US" dirty="0">
                <a:solidFill>
                  <a:schemeClr val="tx1"/>
                </a:solidFill>
              </a:rPr>
              <a:t>Kumara B.D.A.N</a:t>
            </a:r>
            <a:r>
              <a:rPr lang="en-US" sz="1800" b="1" dirty="0">
                <a:solidFill>
                  <a:schemeClr val="tx1"/>
                </a:solidFill>
              </a:rPr>
              <a:t>  </a:t>
            </a:r>
            <a:r>
              <a:rPr lang="en-US" sz="1800">
                <a:solidFill>
                  <a:schemeClr val="tx1"/>
                </a:solidFill>
              </a:rPr>
              <a:t>| </a:t>
            </a:r>
            <a:r>
              <a:rPr lang="en-US" sz="1800" b="0" dirty="0">
                <a:solidFill>
                  <a:schemeClr val="tx1"/>
                </a:solidFill>
              </a:rPr>
              <a:t>R25-002</a:t>
            </a:r>
            <a:r>
              <a:rPr lang="en-US" sz="1800">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210906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C9E57-4E0A-0E30-A81E-429653FD5D7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D809284-5B7C-DFA1-7888-C35B8831E3A0}"/>
              </a:ext>
            </a:extLst>
          </p:cNvPr>
          <p:cNvSpPr>
            <a:spLocks noGrp="1"/>
          </p:cNvSpPr>
          <p:nvPr>
            <p:ph type="title"/>
          </p:nvPr>
        </p:nvSpPr>
        <p:spPr/>
        <p:txBody>
          <a:bodyPr>
            <a:normAutofit/>
          </a:bodyPr>
          <a:lstStyle/>
          <a:p>
            <a:r>
              <a:rPr lang="pt-BR"/>
              <a:t>TECHNOLOGIES, TECHNIQUES &amp; ALGORITHMS</a:t>
            </a:r>
            <a:endParaRPr lang="en-US"/>
          </a:p>
        </p:txBody>
      </p:sp>
      <p:sp>
        <p:nvSpPr>
          <p:cNvPr id="2" name="Rectangle 1">
            <a:extLst>
              <a:ext uri="{FF2B5EF4-FFF2-40B4-BE49-F238E27FC236}">
                <a16:creationId xmlns:a16="http://schemas.microsoft.com/office/drawing/2014/main" id="{B9AB8993-A196-EDE9-CC6A-ED51A94A5819}"/>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IT21256264</a:t>
            </a:r>
            <a:r>
              <a:rPr lang="en-US" sz="1800">
                <a:solidFill>
                  <a:schemeClr val="tx1"/>
                </a:solidFill>
              </a:rPr>
              <a:t>   |   </a:t>
            </a:r>
            <a:r>
              <a:rPr lang="en-US">
                <a:solidFill>
                  <a:schemeClr val="tx1"/>
                </a:solidFill>
              </a:rPr>
              <a:t>Kumara B.D.A.N</a:t>
            </a:r>
            <a:r>
              <a:rPr lang="en-US" sz="1800" b="1">
                <a:solidFill>
                  <a:schemeClr val="tx1"/>
                </a:solidFill>
              </a:rPr>
              <a:t>  </a:t>
            </a:r>
            <a:r>
              <a:rPr lang="en-US" sz="1800">
                <a:solidFill>
                  <a:schemeClr val="tx1"/>
                </a:solidFill>
              </a:rPr>
              <a:t>| </a:t>
            </a:r>
            <a:r>
              <a:rPr lang="en-US" sz="1800" b="0">
                <a:solidFill>
                  <a:schemeClr val="tx1"/>
                </a:solidFill>
              </a:rPr>
              <a:t>R25-002</a:t>
            </a:r>
            <a:r>
              <a:rPr lang="en-US" sz="1800">
                <a:solidFill>
                  <a:schemeClr val="tx1"/>
                </a:solidFill>
              </a:rPr>
              <a:t>  </a:t>
            </a:r>
            <a:endParaRPr lang="en-US" sz="1800" b="0">
              <a:solidFill>
                <a:schemeClr val="tx1"/>
              </a:solidFill>
            </a:endParaRPr>
          </a:p>
        </p:txBody>
      </p:sp>
      <p:sp>
        <p:nvSpPr>
          <p:cNvPr id="9" name="Rectangle: Rounded Corners 8">
            <a:extLst>
              <a:ext uri="{FF2B5EF4-FFF2-40B4-BE49-F238E27FC236}">
                <a16:creationId xmlns:a16="http://schemas.microsoft.com/office/drawing/2014/main" id="{B213FB3A-3B0E-DDA0-10B1-CCED8F02BC05}"/>
              </a:ext>
            </a:extLst>
          </p:cNvPr>
          <p:cNvSpPr/>
          <p:nvPr/>
        </p:nvSpPr>
        <p:spPr>
          <a:xfrm>
            <a:off x="745066" y="1811873"/>
            <a:ext cx="3225800" cy="3479799"/>
          </a:xfrm>
          <a:prstGeom prst="roundRect">
            <a:avLst>
              <a:gd name="adj" fmla="val 10630"/>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a:p>
        </p:txBody>
      </p:sp>
      <p:sp>
        <p:nvSpPr>
          <p:cNvPr id="10" name="Rectangle: Rounded Corners 9">
            <a:extLst>
              <a:ext uri="{FF2B5EF4-FFF2-40B4-BE49-F238E27FC236}">
                <a16:creationId xmlns:a16="http://schemas.microsoft.com/office/drawing/2014/main" id="{DA036873-D7C8-1A51-FE3A-7F09830610DA}"/>
              </a:ext>
            </a:extLst>
          </p:cNvPr>
          <p:cNvSpPr/>
          <p:nvPr/>
        </p:nvSpPr>
        <p:spPr>
          <a:xfrm>
            <a:off x="4483100" y="1811873"/>
            <a:ext cx="3225800" cy="3479799"/>
          </a:xfrm>
          <a:prstGeom prst="roundRect">
            <a:avLst>
              <a:gd name="adj" fmla="val 11155"/>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F20FD67-1213-A97C-F338-14D11C3EB0C7}"/>
              </a:ext>
            </a:extLst>
          </p:cNvPr>
          <p:cNvSpPr/>
          <p:nvPr/>
        </p:nvSpPr>
        <p:spPr>
          <a:xfrm>
            <a:off x="8221134" y="1811873"/>
            <a:ext cx="3225800" cy="3479799"/>
          </a:xfrm>
          <a:prstGeom prst="roundRect">
            <a:avLst>
              <a:gd name="adj" fmla="val 12205"/>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7D5E4B4-A9E6-0BF8-BF9C-49C580DBB6C4}"/>
              </a:ext>
            </a:extLst>
          </p:cNvPr>
          <p:cNvPicPr>
            <a:picLocks noChangeAspect="1"/>
          </p:cNvPicPr>
          <p:nvPr/>
        </p:nvPicPr>
        <p:blipFill>
          <a:blip r:embed="rId3"/>
          <a:stretch>
            <a:fillRect/>
          </a:stretch>
        </p:blipFill>
        <p:spPr>
          <a:xfrm>
            <a:off x="956733" y="1995493"/>
            <a:ext cx="702733" cy="702733"/>
          </a:xfrm>
          <a:prstGeom prst="rect">
            <a:avLst/>
          </a:prstGeom>
        </p:spPr>
      </p:pic>
      <p:sp>
        <p:nvSpPr>
          <p:cNvPr id="15" name="TextBox 14">
            <a:extLst>
              <a:ext uri="{FF2B5EF4-FFF2-40B4-BE49-F238E27FC236}">
                <a16:creationId xmlns:a16="http://schemas.microsoft.com/office/drawing/2014/main" id="{F8A7A335-D734-894D-8F50-4D2312528B58}"/>
              </a:ext>
            </a:extLst>
          </p:cNvPr>
          <p:cNvSpPr txBox="1"/>
          <p:nvPr/>
        </p:nvSpPr>
        <p:spPr>
          <a:xfrm>
            <a:off x="1777999" y="2162193"/>
            <a:ext cx="1896839" cy="369332"/>
          </a:xfrm>
          <a:prstGeom prst="rect">
            <a:avLst/>
          </a:prstGeom>
          <a:noFill/>
        </p:spPr>
        <p:txBody>
          <a:bodyPr wrap="square" rtlCol="0">
            <a:spAutoFit/>
          </a:bodyPr>
          <a:lstStyle/>
          <a:p>
            <a:pPr algn="ctr"/>
            <a:r>
              <a:rPr lang="en-US" b="1">
                <a:solidFill>
                  <a:schemeClr val="bg1"/>
                </a:solidFill>
              </a:rPr>
              <a:t>Technologies</a:t>
            </a:r>
          </a:p>
        </p:txBody>
      </p:sp>
      <p:sp>
        <p:nvSpPr>
          <p:cNvPr id="16" name="TextBox 15">
            <a:extLst>
              <a:ext uri="{FF2B5EF4-FFF2-40B4-BE49-F238E27FC236}">
                <a16:creationId xmlns:a16="http://schemas.microsoft.com/office/drawing/2014/main" id="{DCEB466F-7E61-ECA8-B305-CDB00231DEA1}"/>
              </a:ext>
            </a:extLst>
          </p:cNvPr>
          <p:cNvSpPr txBox="1"/>
          <p:nvPr/>
        </p:nvSpPr>
        <p:spPr>
          <a:xfrm>
            <a:off x="956733" y="2890313"/>
            <a:ext cx="2827867" cy="1754326"/>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YOLOv8</a:t>
            </a:r>
          </a:p>
          <a:p>
            <a:pPr marL="285750" indent="-285750">
              <a:buFont typeface="Wingdings" panose="05000000000000000000" pitchFamily="2" charset="2"/>
              <a:buChar char="ü"/>
            </a:pPr>
            <a:r>
              <a:rPr lang="en-US">
                <a:solidFill>
                  <a:schemeClr val="bg1"/>
                </a:solidFill>
              </a:rPr>
              <a:t>Segment Anything Model (SAM)</a:t>
            </a:r>
          </a:p>
          <a:p>
            <a:pPr marL="285750" indent="-285750">
              <a:buFont typeface="Wingdings" panose="05000000000000000000" pitchFamily="2" charset="2"/>
              <a:buChar char="ü"/>
            </a:pPr>
            <a:r>
              <a:rPr lang="en-US">
                <a:solidFill>
                  <a:schemeClr val="bg1"/>
                </a:solidFill>
              </a:rPr>
              <a:t>Python</a:t>
            </a:r>
          </a:p>
          <a:p>
            <a:pPr marL="285750" indent="-285750">
              <a:buFont typeface="Wingdings" panose="05000000000000000000" pitchFamily="2" charset="2"/>
              <a:buChar char="ü"/>
            </a:pPr>
            <a:r>
              <a:rPr lang="en-US" err="1">
                <a:solidFill>
                  <a:schemeClr val="bg1"/>
                </a:solidFill>
              </a:rPr>
              <a:t>PyTorch</a:t>
            </a:r>
            <a:endParaRPr lang="en-US">
              <a:solidFill>
                <a:schemeClr val="bg1"/>
              </a:solidFill>
            </a:endParaRPr>
          </a:p>
          <a:p>
            <a:pPr marL="285750" indent="-285750">
              <a:buFont typeface="Wingdings" panose="05000000000000000000" pitchFamily="2" charset="2"/>
              <a:buChar char="ü"/>
            </a:pPr>
            <a:r>
              <a:rPr lang="en-US">
                <a:solidFill>
                  <a:schemeClr val="bg1"/>
                </a:solidFill>
              </a:rPr>
              <a:t>OpenCV</a:t>
            </a:r>
          </a:p>
        </p:txBody>
      </p:sp>
      <p:pic>
        <p:nvPicPr>
          <p:cNvPr id="18" name="Picture 17">
            <a:extLst>
              <a:ext uri="{FF2B5EF4-FFF2-40B4-BE49-F238E27FC236}">
                <a16:creationId xmlns:a16="http://schemas.microsoft.com/office/drawing/2014/main" id="{E856C1EA-F20F-6953-D344-270C715D4D3E}"/>
              </a:ext>
            </a:extLst>
          </p:cNvPr>
          <p:cNvPicPr>
            <a:picLocks noChangeAspect="1"/>
          </p:cNvPicPr>
          <p:nvPr/>
        </p:nvPicPr>
        <p:blipFill>
          <a:blip r:embed="rId4"/>
          <a:stretch>
            <a:fillRect/>
          </a:stretch>
        </p:blipFill>
        <p:spPr>
          <a:xfrm>
            <a:off x="4631268" y="1954128"/>
            <a:ext cx="735954" cy="735954"/>
          </a:xfrm>
          <a:prstGeom prst="rect">
            <a:avLst/>
          </a:prstGeom>
        </p:spPr>
      </p:pic>
      <p:sp>
        <p:nvSpPr>
          <p:cNvPr id="19" name="TextBox 18">
            <a:extLst>
              <a:ext uri="{FF2B5EF4-FFF2-40B4-BE49-F238E27FC236}">
                <a16:creationId xmlns:a16="http://schemas.microsoft.com/office/drawing/2014/main" id="{E62F4CF7-6F40-5CF4-6026-8DC5D62E7EC4}"/>
              </a:ext>
            </a:extLst>
          </p:cNvPr>
          <p:cNvSpPr txBox="1"/>
          <p:nvPr/>
        </p:nvSpPr>
        <p:spPr>
          <a:xfrm>
            <a:off x="5452532" y="2137439"/>
            <a:ext cx="1896839" cy="369332"/>
          </a:xfrm>
          <a:prstGeom prst="rect">
            <a:avLst/>
          </a:prstGeom>
          <a:noFill/>
        </p:spPr>
        <p:txBody>
          <a:bodyPr wrap="square" rtlCol="0">
            <a:spAutoFit/>
          </a:bodyPr>
          <a:lstStyle/>
          <a:p>
            <a:pPr algn="ctr"/>
            <a:r>
              <a:rPr lang="en-US" b="1">
                <a:solidFill>
                  <a:schemeClr val="bg1"/>
                </a:solidFill>
              </a:rPr>
              <a:t>Techniques</a:t>
            </a:r>
          </a:p>
        </p:txBody>
      </p:sp>
      <p:sp>
        <p:nvSpPr>
          <p:cNvPr id="20" name="TextBox 19">
            <a:extLst>
              <a:ext uri="{FF2B5EF4-FFF2-40B4-BE49-F238E27FC236}">
                <a16:creationId xmlns:a16="http://schemas.microsoft.com/office/drawing/2014/main" id="{A622B2F8-1397-DA07-6A8F-8B4B22B011E7}"/>
              </a:ext>
            </a:extLst>
          </p:cNvPr>
          <p:cNvSpPr txBox="1"/>
          <p:nvPr/>
        </p:nvSpPr>
        <p:spPr>
          <a:xfrm>
            <a:off x="4682067" y="2901333"/>
            <a:ext cx="2827867" cy="1754326"/>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Semantic Segmentation</a:t>
            </a:r>
          </a:p>
          <a:p>
            <a:pPr marL="285750" indent="-285750">
              <a:buFont typeface="Wingdings" panose="05000000000000000000" pitchFamily="2" charset="2"/>
              <a:buChar char="ü"/>
            </a:pPr>
            <a:r>
              <a:rPr lang="en-US">
                <a:solidFill>
                  <a:schemeClr val="bg1"/>
                </a:solidFill>
              </a:rPr>
              <a:t>Material Classification</a:t>
            </a:r>
          </a:p>
          <a:p>
            <a:pPr marL="285750" indent="-285750">
              <a:buFont typeface="Wingdings" panose="05000000000000000000" pitchFamily="2" charset="2"/>
              <a:buChar char="ü"/>
            </a:pPr>
            <a:r>
              <a:rPr lang="en-US">
                <a:solidFill>
                  <a:schemeClr val="bg1"/>
                </a:solidFill>
              </a:rPr>
              <a:t>Surface Area Estimation</a:t>
            </a:r>
          </a:p>
          <a:p>
            <a:pPr marL="285750" indent="-285750">
              <a:buFont typeface="Wingdings" panose="05000000000000000000" pitchFamily="2" charset="2"/>
              <a:buChar char="ü"/>
            </a:pPr>
            <a:r>
              <a:rPr lang="en-US">
                <a:solidFill>
                  <a:schemeClr val="bg1"/>
                </a:solidFill>
              </a:rPr>
              <a:t>Data Augmentation</a:t>
            </a:r>
          </a:p>
        </p:txBody>
      </p:sp>
      <p:pic>
        <p:nvPicPr>
          <p:cNvPr id="22" name="Picture 21">
            <a:extLst>
              <a:ext uri="{FF2B5EF4-FFF2-40B4-BE49-F238E27FC236}">
                <a16:creationId xmlns:a16="http://schemas.microsoft.com/office/drawing/2014/main" id="{652C40FB-9353-E50B-B897-99BB04D34ABB}"/>
              </a:ext>
            </a:extLst>
          </p:cNvPr>
          <p:cNvPicPr>
            <a:picLocks noChangeAspect="1"/>
          </p:cNvPicPr>
          <p:nvPr/>
        </p:nvPicPr>
        <p:blipFill>
          <a:blip r:embed="rId5"/>
          <a:stretch>
            <a:fillRect/>
          </a:stretch>
        </p:blipFill>
        <p:spPr>
          <a:xfrm>
            <a:off x="8365067" y="1954128"/>
            <a:ext cx="770465" cy="770465"/>
          </a:xfrm>
          <a:prstGeom prst="rect">
            <a:avLst/>
          </a:prstGeom>
        </p:spPr>
      </p:pic>
      <p:sp>
        <p:nvSpPr>
          <p:cNvPr id="23" name="TextBox 22">
            <a:extLst>
              <a:ext uri="{FF2B5EF4-FFF2-40B4-BE49-F238E27FC236}">
                <a16:creationId xmlns:a16="http://schemas.microsoft.com/office/drawing/2014/main" id="{9B0C4EC7-54FA-4D08-FC3E-ADDA627B5B89}"/>
              </a:ext>
            </a:extLst>
          </p:cNvPr>
          <p:cNvSpPr txBox="1"/>
          <p:nvPr/>
        </p:nvSpPr>
        <p:spPr>
          <a:xfrm>
            <a:off x="9306678" y="2154694"/>
            <a:ext cx="1896839" cy="369332"/>
          </a:xfrm>
          <a:prstGeom prst="rect">
            <a:avLst/>
          </a:prstGeom>
          <a:noFill/>
        </p:spPr>
        <p:txBody>
          <a:bodyPr wrap="square" rtlCol="0">
            <a:spAutoFit/>
          </a:bodyPr>
          <a:lstStyle/>
          <a:p>
            <a:pPr algn="ctr"/>
            <a:r>
              <a:rPr lang="en-US" b="1">
                <a:solidFill>
                  <a:schemeClr val="bg1"/>
                </a:solidFill>
              </a:rPr>
              <a:t>Algorithms</a:t>
            </a:r>
          </a:p>
        </p:txBody>
      </p:sp>
      <p:sp>
        <p:nvSpPr>
          <p:cNvPr id="24" name="TextBox 23">
            <a:extLst>
              <a:ext uri="{FF2B5EF4-FFF2-40B4-BE49-F238E27FC236}">
                <a16:creationId xmlns:a16="http://schemas.microsoft.com/office/drawing/2014/main" id="{7C7F1072-37CF-63CA-B4D1-58C1E97028C6}"/>
              </a:ext>
            </a:extLst>
          </p:cNvPr>
          <p:cNvSpPr txBox="1"/>
          <p:nvPr/>
        </p:nvSpPr>
        <p:spPr>
          <a:xfrm>
            <a:off x="8420100" y="2857516"/>
            <a:ext cx="2827867" cy="1754326"/>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Convolutional Neural Networks (CNNs)</a:t>
            </a:r>
          </a:p>
          <a:p>
            <a:pPr marL="285750" indent="-285750">
              <a:buFont typeface="Wingdings" panose="05000000000000000000" pitchFamily="2" charset="2"/>
              <a:buChar char="ü"/>
            </a:pPr>
            <a:r>
              <a:rPr lang="en-US">
                <a:solidFill>
                  <a:schemeClr val="bg1"/>
                </a:solidFill>
              </a:rPr>
              <a:t>Mask Refinement Algorithms</a:t>
            </a:r>
          </a:p>
          <a:p>
            <a:pPr marL="285750" indent="-285750">
              <a:buFont typeface="Wingdings" panose="05000000000000000000" pitchFamily="2" charset="2"/>
              <a:buChar char="ü"/>
            </a:pPr>
            <a:r>
              <a:rPr lang="en-US" err="1">
                <a:solidFill>
                  <a:schemeClr val="bg1"/>
                </a:solidFill>
              </a:rPr>
              <a:t>IoU</a:t>
            </a:r>
            <a:r>
              <a:rPr lang="en-US">
                <a:solidFill>
                  <a:schemeClr val="bg1"/>
                </a:solidFill>
              </a:rPr>
              <a:t> (Intersection over Union)</a:t>
            </a:r>
          </a:p>
        </p:txBody>
      </p:sp>
    </p:spTree>
    <p:extLst>
      <p:ext uri="{BB962C8B-B14F-4D97-AF65-F5344CB8AC3E}">
        <p14:creationId xmlns:p14="http://schemas.microsoft.com/office/powerpoint/2010/main" val="1634301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AE8FD-BE1A-116B-AB73-6DD8B019E3CC}"/>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6482ADB-F219-6CA0-C48C-949219965563}"/>
              </a:ext>
            </a:extLst>
          </p:cNvPr>
          <p:cNvSpPr/>
          <p:nvPr/>
        </p:nvSpPr>
        <p:spPr>
          <a:xfrm>
            <a:off x="745066" y="1811873"/>
            <a:ext cx="3225800" cy="3479799"/>
          </a:xfrm>
          <a:prstGeom prst="roundRect">
            <a:avLst>
              <a:gd name="adj" fmla="val 10630"/>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a:p>
        </p:txBody>
      </p:sp>
      <p:pic>
        <p:nvPicPr>
          <p:cNvPr id="7" name="Picture 6">
            <a:extLst>
              <a:ext uri="{FF2B5EF4-FFF2-40B4-BE49-F238E27FC236}">
                <a16:creationId xmlns:a16="http://schemas.microsoft.com/office/drawing/2014/main" id="{A91B00DD-AFD3-1F34-C426-42D70E552E34}"/>
              </a:ext>
            </a:extLst>
          </p:cNvPr>
          <p:cNvPicPr>
            <a:picLocks noChangeAspect="1"/>
          </p:cNvPicPr>
          <p:nvPr/>
        </p:nvPicPr>
        <p:blipFill>
          <a:blip r:embed="rId3"/>
          <a:stretch>
            <a:fillRect/>
          </a:stretch>
        </p:blipFill>
        <p:spPr>
          <a:xfrm>
            <a:off x="956733" y="1981633"/>
            <a:ext cx="717656" cy="717656"/>
          </a:xfrm>
          <a:prstGeom prst="rect">
            <a:avLst/>
          </a:prstGeom>
        </p:spPr>
      </p:pic>
      <p:sp>
        <p:nvSpPr>
          <p:cNvPr id="5" name="Title 4">
            <a:extLst>
              <a:ext uri="{FF2B5EF4-FFF2-40B4-BE49-F238E27FC236}">
                <a16:creationId xmlns:a16="http://schemas.microsoft.com/office/drawing/2014/main" id="{F7E6ED8A-4FB6-3F32-0AC1-D9AF3A8BD562}"/>
              </a:ext>
            </a:extLst>
          </p:cNvPr>
          <p:cNvSpPr>
            <a:spLocks noGrp="1"/>
          </p:cNvSpPr>
          <p:nvPr>
            <p:ph type="title"/>
          </p:nvPr>
        </p:nvSpPr>
        <p:spPr/>
        <p:txBody>
          <a:bodyPr>
            <a:normAutofit/>
          </a:bodyPr>
          <a:lstStyle/>
          <a:p>
            <a:r>
              <a:rPr lang="en-US"/>
              <a:t>System, personal, and software Requirements specification </a:t>
            </a:r>
          </a:p>
        </p:txBody>
      </p:sp>
      <p:sp>
        <p:nvSpPr>
          <p:cNvPr id="2" name="Rectangle 1">
            <a:extLst>
              <a:ext uri="{FF2B5EF4-FFF2-40B4-BE49-F238E27FC236}">
                <a16:creationId xmlns:a16="http://schemas.microsoft.com/office/drawing/2014/main" id="{86FC2139-D47C-F8F9-051C-27607BFCF4FA}"/>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IT21256264</a:t>
            </a:r>
            <a:r>
              <a:rPr lang="en-US" sz="1800">
                <a:solidFill>
                  <a:schemeClr val="tx1"/>
                </a:solidFill>
              </a:rPr>
              <a:t>   |   </a:t>
            </a:r>
            <a:r>
              <a:rPr lang="en-US">
                <a:solidFill>
                  <a:schemeClr val="tx1"/>
                </a:solidFill>
              </a:rPr>
              <a:t>Kumara B.D.A.N</a:t>
            </a:r>
            <a:r>
              <a:rPr lang="en-US" sz="1800" b="1">
                <a:solidFill>
                  <a:schemeClr val="tx1"/>
                </a:solidFill>
              </a:rPr>
              <a:t>  </a:t>
            </a:r>
            <a:r>
              <a:rPr lang="en-US" sz="1800">
                <a:solidFill>
                  <a:schemeClr val="tx1"/>
                </a:solidFill>
              </a:rPr>
              <a:t>| </a:t>
            </a:r>
            <a:r>
              <a:rPr lang="en-US" sz="1800" b="0">
                <a:solidFill>
                  <a:schemeClr val="tx1"/>
                </a:solidFill>
              </a:rPr>
              <a:t>R25-002</a:t>
            </a:r>
            <a:r>
              <a:rPr lang="en-US" sz="1800">
                <a:solidFill>
                  <a:schemeClr val="tx1"/>
                </a:solidFill>
              </a:rPr>
              <a:t>  </a:t>
            </a:r>
            <a:endParaRPr lang="en-US" sz="1800" b="0">
              <a:solidFill>
                <a:schemeClr val="tx1"/>
              </a:solidFill>
            </a:endParaRPr>
          </a:p>
        </p:txBody>
      </p:sp>
      <p:sp>
        <p:nvSpPr>
          <p:cNvPr id="10" name="Rectangle: Rounded Corners 9">
            <a:extLst>
              <a:ext uri="{FF2B5EF4-FFF2-40B4-BE49-F238E27FC236}">
                <a16:creationId xmlns:a16="http://schemas.microsoft.com/office/drawing/2014/main" id="{48FF243B-2EBB-7D94-19EE-6FB259CC5220}"/>
              </a:ext>
            </a:extLst>
          </p:cNvPr>
          <p:cNvSpPr/>
          <p:nvPr/>
        </p:nvSpPr>
        <p:spPr>
          <a:xfrm>
            <a:off x="4483100" y="1811872"/>
            <a:ext cx="3342218" cy="4348296"/>
          </a:xfrm>
          <a:prstGeom prst="roundRect">
            <a:avLst>
              <a:gd name="adj" fmla="val 11155"/>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113D8DA-15E6-C69C-78DF-022404DDB65F}"/>
              </a:ext>
            </a:extLst>
          </p:cNvPr>
          <p:cNvSpPr/>
          <p:nvPr/>
        </p:nvSpPr>
        <p:spPr>
          <a:xfrm>
            <a:off x="8221133" y="1811872"/>
            <a:ext cx="3378199" cy="4461927"/>
          </a:xfrm>
          <a:prstGeom prst="roundRect">
            <a:avLst>
              <a:gd name="adj" fmla="val 12205"/>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C36187D-6135-E5F6-A281-AA4311C142C7}"/>
              </a:ext>
            </a:extLst>
          </p:cNvPr>
          <p:cNvSpPr txBox="1"/>
          <p:nvPr/>
        </p:nvSpPr>
        <p:spPr>
          <a:xfrm>
            <a:off x="1803399" y="2023694"/>
            <a:ext cx="1896839" cy="646331"/>
          </a:xfrm>
          <a:prstGeom prst="rect">
            <a:avLst/>
          </a:prstGeom>
          <a:noFill/>
        </p:spPr>
        <p:txBody>
          <a:bodyPr wrap="square" rtlCol="0">
            <a:spAutoFit/>
          </a:bodyPr>
          <a:lstStyle/>
          <a:p>
            <a:pPr algn="ctr"/>
            <a:r>
              <a:rPr lang="en-US" b="1">
                <a:solidFill>
                  <a:schemeClr val="bg1"/>
                </a:solidFill>
              </a:rPr>
              <a:t>System Requirements</a:t>
            </a:r>
          </a:p>
        </p:txBody>
      </p:sp>
      <p:sp>
        <p:nvSpPr>
          <p:cNvPr id="16" name="TextBox 15">
            <a:extLst>
              <a:ext uri="{FF2B5EF4-FFF2-40B4-BE49-F238E27FC236}">
                <a16:creationId xmlns:a16="http://schemas.microsoft.com/office/drawing/2014/main" id="{91623153-9AC7-56B3-FF13-19105F1D714C}"/>
              </a:ext>
            </a:extLst>
          </p:cNvPr>
          <p:cNvSpPr txBox="1"/>
          <p:nvPr/>
        </p:nvSpPr>
        <p:spPr>
          <a:xfrm>
            <a:off x="956733" y="2881846"/>
            <a:ext cx="2827867" cy="1477328"/>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High-Performance GPUs</a:t>
            </a:r>
          </a:p>
          <a:p>
            <a:pPr marL="285750" indent="-285750">
              <a:buFont typeface="Wingdings" panose="05000000000000000000" pitchFamily="2" charset="2"/>
              <a:buChar char="ü"/>
            </a:pPr>
            <a:r>
              <a:rPr lang="en-US">
                <a:solidFill>
                  <a:schemeClr val="bg1"/>
                </a:solidFill>
              </a:rPr>
              <a:t>Processor</a:t>
            </a:r>
          </a:p>
          <a:p>
            <a:pPr marL="285750" indent="-285750">
              <a:buFont typeface="Wingdings" panose="05000000000000000000" pitchFamily="2" charset="2"/>
              <a:buChar char="ü"/>
            </a:pPr>
            <a:r>
              <a:rPr lang="en-US">
                <a:solidFill>
                  <a:schemeClr val="bg1"/>
                </a:solidFill>
              </a:rPr>
              <a:t>RAM</a:t>
            </a:r>
          </a:p>
          <a:p>
            <a:pPr marL="285750" indent="-285750">
              <a:buFont typeface="Wingdings" panose="05000000000000000000" pitchFamily="2" charset="2"/>
              <a:buChar char="ü"/>
            </a:pPr>
            <a:r>
              <a:rPr lang="en-US">
                <a:solidFill>
                  <a:schemeClr val="bg1"/>
                </a:solidFill>
              </a:rPr>
              <a:t>Storage</a:t>
            </a:r>
          </a:p>
        </p:txBody>
      </p:sp>
      <p:sp>
        <p:nvSpPr>
          <p:cNvPr id="19" name="TextBox 18">
            <a:extLst>
              <a:ext uri="{FF2B5EF4-FFF2-40B4-BE49-F238E27FC236}">
                <a16:creationId xmlns:a16="http://schemas.microsoft.com/office/drawing/2014/main" id="{F599898D-3497-1D79-B556-0A4F410BAF96}"/>
              </a:ext>
            </a:extLst>
          </p:cNvPr>
          <p:cNvSpPr txBox="1"/>
          <p:nvPr/>
        </p:nvSpPr>
        <p:spPr>
          <a:xfrm>
            <a:off x="5486400" y="2042602"/>
            <a:ext cx="1896839" cy="646331"/>
          </a:xfrm>
          <a:prstGeom prst="rect">
            <a:avLst/>
          </a:prstGeom>
          <a:noFill/>
        </p:spPr>
        <p:txBody>
          <a:bodyPr wrap="square" rtlCol="0">
            <a:spAutoFit/>
          </a:bodyPr>
          <a:lstStyle/>
          <a:p>
            <a:pPr algn="ctr"/>
            <a:r>
              <a:rPr lang="en-US" b="1">
                <a:solidFill>
                  <a:schemeClr val="bg1"/>
                </a:solidFill>
              </a:rPr>
              <a:t>Personal Requirements</a:t>
            </a:r>
          </a:p>
        </p:txBody>
      </p:sp>
      <p:sp>
        <p:nvSpPr>
          <p:cNvPr id="20" name="TextBox 19">
            <a:extLst>
              <a:ext uri="{FF2B5EF4-FFF2-40B4-BE49-F238E27FC236}">
                <a16:creationId xmlns:a16="http://schemas.microsoft.com/office/drawing/2014/main" id="{2FB25DBA-FE44-B520-7FC6-9F7F5F4CBA21}"/>
              </a:ext>
            </a:extLst>
          </p:cNvPr>
          <p:cNvSpPr txBox="1"/>
          <p:nvPr/>
        </p:nvSpPr>
        <p:spPr>
          <a:xfrm>
            <a:off x="4682067" y="2901333"/>
            <a:ext cx="2827867" cy="3139321"/>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Proficiency in Python and deep learning frameworks (e.g., </a:t>
            </a:r>
            <a:r>
              <a:rPr lang="en-US" err="1">
                <a:solidFill>
                  <a:schemeClr val="bg1"/>
                </a:solidFill>
              </a:rPr>
              <a:t>PyTorch</a:t>
            </a:r>
            <a:r>
              <a:rPr lang="en-US">
                <a:solidFill>
                  <a:schemeClr val="bg1"/>
                </a:solidFill>
              </a:rPr>
              <a:t>).</a:t>
            </a:r>
          </a:p>
          <a:p>
            <a:pPr marL="285750" indent="-285750">
              <a:buFont typeface="Wingdings" panose="05000000000000000000" pitchFamily="2" charset="2"/>
              <a:buChar char="ü"/>
            </a:pPr>
            <a:r>
              <a:rPr lang="en-US">
                <a:solidFill>
                  <a:schemeClr val="bg1"/>
                </a:solidFill>
              </a:rPr>
              <a:t>Understanding of semantic segmentation and object detection workflows.</a:t>
            </a:r>
          </a:p>
          <a:p>
            <a:pPr marL="285750" indent="-285750">
              <a:buFont typeface="Wingdings" panose="05000000000000000000" pitchFamily="2" charset="2"/>
              <a:buChar char="ü"/>
            </a:pPr>
            <a:r>
              <a:rPr lang="en-US">
                <a:solidFill>
                  <a:schemeClr val="bg1"/>
                </a:solidFill>
              </a:rPr>
              <a:t>Experience with image processing libraries (e.g., OpenCV).</a:t>
            </a:r>
          </a:p>
        </p:txBody>
      </p:sp>
      <p:sp>
        <p:nvSpPr>
          <p:cNvPr id="23" name="TextBox 22">
            <a:extLst>
              <a:ext uri="{FF2B5EF4-FFF2-40B4-BE49-F238E27FC236}">
                <a16:creationId xmlns:a16="http://schemas.microsoft.com/office/drawing/2014/main" id="{1866F70A-672E-5AB7-D30E-18CEFB05DBFE}"/>
              </a:ext>
            </a:extLst>
          </p:cNvPr>
          <p:cNvSpPr txBox="1"/>
          <p:nvPr/>
        </p:nvSpPr>
        <p:spPr>
          <a:xfrm>
            <a:off x="9306678" y="2020543"/>
            <a:ext cx="1896839" cy="646331"/>
          </a:xfrm>
          <a:prstGeom prst="rect">
            <a:avLst/>
          </a:prstGeom>
          <a:noFill/>
        </p:spPr>
        <p:txBody>
          <a:bodyPr wrap="square" rtlCol="0">
            <a:spAutoFit/>
          </a:bodyPr>
          <a:lstStyle/>
          <a:p>
            <a:pPr algn="ctr"/>
            <a:r>
              <a:rPr lang="en-US" b="1">
                <a:solidFill>
                  <a:schemeClr val="bg1"/>
                </a:solidFill>
              </a:rPr>
              <a:t>Software Requirements</a:t>
            </a:r>
          </a:p>
        </p:txBody>
      </p:sp>
      <p:sp>
        <p:nvSpPr>
          <p:cNvPr id="24" name="TextBox 23">
            <a:extLst>
              <a:ext uri="{FF2B5EF4-FFF2-40B4-BE49-F238E27FC236}">
                <a16:creationId xmlns:a16="http://schemas.microsoft.com/office/drawing/2014/main" id="{C4254CBA-E491-EDAD-F33B-1D328835F179}"/>
              </a:ext>
            </a:extLst>
          </p:cNvPr>
          <p:cNvSpPr txBox="1"/>
          <p:nvPr/>
        </p:nvSpPr>
        <p:spPr>
          <a:xfrm>
            <a:off x="8382000" y="2865983"/>
            <a:ext cx="3217332" cy="2862322"/>
          </a:xfrm>
          <a:prstGeom prst="rect">
            <a:avLst/>
          </a:prstGeom>
          <a:noFill/>
        </p:spPr>
        <p:txBody>
          <a:bodyPr wrap="square" rtlCol="0">
            <a:spAutoFit/>
          </a:bodyPr>
          <a:lstStyle/>
          <a:p>
            <a:r>
              <a:rPr lang="en-US" u="sng">
                <a:solidFill>
                  <a:schemeClr val="bg1"/>
                </a:solidFill>
              </a:rPr>
              <a:t>Functional Requirements</a:t>
            </a:r>
          </a:p>
          <a:p>
            <a:pPr marL="285750" indent="-285750">
              <a:buFont typeface="Wingdings" panose="05000000000000000000" pitchFamily="2" charset="2"/>
              <a:buChar char="ü"/>
            </a:pPr>
            <a:r>
              <a:rPr lang="en-US">
                <a:solidFill>
                  <a:schemeClr val="bg1"/>
                </a:solidFill>
              </a:rPr>
              <a:t>Object Detection</a:t>
            </a:r>
          </a:p>
          <a:p>
            <a:pPr marL="285750" indent="-285750">
              <a:buFont typeface="Wingdings" panose="05000000000000000000" pitchFamily="2" charset="2"/>
              <a:buChar char="ü"/>
            </a:pPr>
            <a:r>
              <a:rPr lang="en-US">
                <a:solidFill>
                  <a:schemeClr val="bg1"/>
                </a:solidFill>
              </a:rPr>
              <a:t>Semantic Segmentation</a:t>
            </a:r>
          </a:p>
          <a:p>
            <a:pPr marL="285750" indent="-285750">
              <a:buFont typeface="Wingdings" panose="05000000000000000000" pitchFamily="2" charset="2"/>
              <a:buChar char="ü"/>
            </a:pPr>
            <a:r>
              <a:rPr lang="en-US">
                <a:solidFill>
                  <a:schemeClr val="bg1"/>
                </a:solidFill>
              </a:rPr>
              <a:t>Material Classification</a:t>
            </a:r>
          </a:p>
          <a:p>
            <a:pPr marL="285750" indent="-285750">
              <a:buFont typeface="Wingdings" panose="05000000000000000000" pitchFamily="2" charset="2"/>
              <a:buChar char="ü"/>
            </a:pPr>
            <a:r>
              <a:rPr lang="en-US">
                <a:solidFill>
                  <a:schemeClr val="bg1"/>
                </a:solidFill>
              </a:rPr>
              <a:t>Surface Area Calculation</a:t>
            </a:r>
          </a:p>
          <a:p>
            <a:r>
              <a:rPr lang="en-US" u="sng">
                <a:solidFill>
                  <a:schemeClr val="bg1"/>
                </a:solidFill>
              </a:rPr>
              <a:t>Non-Functional Requirements</a:t>
            </a:r>
          </a:p>
          <a:p>
            <a:pPr marL="285750" indent="-285750">
              <a:buFont typeface="Wingdings" panose="05000000000000000000" pitchFamily="2" charset="2"/>
              <a:buChar char="ü"/>
            </a:pPr>
            <a:r>
              <a:rPr lang="en-US">
                <a:solidFill>
                  <a:schemeClr val="bg1"/>
                </a:solidFill>
              </a:rPr>
              <a:t>Performance</a:t>
            </a:r>
          </a:p>
          <a:p>
            <a:pPr marL="285750" indent="-285750">
              <a:buFont typeface="Wingdings" panose="05000000000000000000" pitchFamily="2" charset="2"/>
              <a:buChar char="ü"/>
            </a:pPr>
            <a:r>
              <a:rPr lang="en-US">
                <a:solidFill>
                  <a:schemeClr val="bg1"/>
                </a:solidFill>
              </a:rPr>
              <a:t>Reliability</a:t>
            </a:r>
          </a:p>
          <a:p>
            <a:pPr marL="285750" indent="-285750">
              <a:buFont typeface="Wingdings" panose="05000000000000000000" pitchFamily="2" charset="2"/>
              <a:buChar char="ü"/>
            </a:pPr>
            <a:r>
              <a:rPr lang="en-US">
                <a:solidFill>
                  <a:schemeClr val="bg1"/>
                </a:solidFill>
              </a:rPr>
              <a:t>Scalability</a:t>
            </a:r>
          </a:p>
          <a:p>
            <a:pPr marL="285750" indent="-285750">
              <a:buFont typeface="Wingdings" panose="05000000000000000000" pitchFamily="2" charset="2"/>
              <a:buChar char="ü"/>
            </a:pPr>
            <a:r>
              <a:rPr lang="en-US">
                <a:solidFill>
                  <a:schemeClr val="bg1"/>
                </a:solidFill>
              </a:rPr>
              <a:t>Security</a:t>
            </a:r>
          </a:p>
        </p:txBody>
      </p:sp>
      <p:pic>
        <p:nvPicPr>
          <p:cNvPr id="17" name="Picture 16">
            <a:extLst>
              <a:ext uri="{FF2B5EF4-FFF2-40B4-BE49-F238E27FC236}">
                <a16:creationId xmlns:a16="http://schemas.microsoft.com/office/drawing/2014/main" id="{DE55C440-DB1B-3BBD-236E-02CDF3E963C1}"/>
              </a:ext>
            </a:extLst>
          </p:cNvPr>
          <p:cNvPicPr>
            <a:picLocks noChangeAspect="1"/>
          </p:cNvPicPr>
          <p:nvPr/>
        </p:nvPicPr>
        <p:blipFill>
          <a:blip r:embed="rId4"/>
          <a:stretch>
            <a:fillRect/>
          </a:stretch>
        </p:blipFill>
        <p:spPr>
          <a:xfrm>
            <a:off x="4700062" y="1972827"/>
            <a:ext cx="785881" cy="785881"/>
          </a:xfrm>
          <a:prstGeom prst="rect">
            <a:avLst/>
          </a:prstGeom>
        </p:spPr>
      </p:pic>
      <p:pic>
        <p:nvPicPr>
          <p:cNvPr id="25" name="Picture 24">
            <a:extLst>
              <a:ext uri="{FF2B5EF4-FFF2-40B4-BE49-F238E27FC236}">
                <a16:creationId xmlns:a16="http://schemas.microsoft.com/office/drawing/2014/main" id="{D38BB908-2A05-507E-6CB8-C045A77A156E}"/>
              </a:ext>
            </a:extLst>
          </p:cNvPr>
          <p:cNvPicPr>
            <a:picLocks noChangeAspect="1"/>
          </p:cNvPicPr>
          <p:nvPr/>
        </p:nvPicPr>
        <p:blipFill>
          <a:blip r:embed="rId5"/>
          <a:stretch>
            <a:fillRect/>
          </a:stretch>
        </p:blipFill>
        <p:spPr>
          <a:xfrm>
            <a:off x="8443439" y="1966769"/>
            <a:ext cx="753878" cy="753878"/>
          </a:xfrm>
          <a:prstGeom prst="rect">
            <a:avLst/>
          </a:prstGeom>
        </p:spPr>
      </p:pic>
    </p:spTree>
    <p:extLst>
      <p:ext uri="{BB962C8B-B14F-4D97-AF65-F5344CB8AC3E}">
        <p14:creationId xmlns:p14="http://schemas.microsoft.com/office/powerpoint/2010/main" val="340139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A5C20-852D-DCDD-742A-17262223779A}"/>
              </a:ext>
            </a:extLst>
          </p:cNvPr>
          <p:cNvSpPr>
            <a:spLocks noGrp="1"/>
          </p:cNvSpPr>
          <p:nvPr>
            <p:ph type="title"/>
          </p:nvPr>
        </p:nvSpPr>
        <p:spPr/>
        <p:txBody>
          <a:bodyPr/>
          <a:lstStyle/>
          <a:p>
            <a:r>
              <a:rPr lang="pt-BR" sz="4400" b="1">
                <a:solidFill>
                  <a:srgbClr val="374151"/>
                </a:solidFill>
              </a:rPr>
              <a:t>WORK BREAKDOWN STRUCTURE</a:t>
            </a:r>
            <a:br>
              <a:rPr lang="pt-BR"/>
            </a:br>
            <a:endParaRPr lang="en-US"/>
          </a:p>
        </p:txBody>
      </p:sp>
      <p:pic>
        <p:nvPicPr>
          <p:cNvPr id="7" name="Content Placeholder 6" descr="A diagram of a company&#10;&#10;Description automatically generated with medium confidence">
            <a:extLst>
              <a:ext uri="{FF2B5EF4-FFF2-40B4-BE49-F238E27FC236}">
                <a16:creationId xmlns:a16="http://schemas.microsoft.com/office/drawing/2014/main" id="{3F317732-546F-6078-7F66-F406ABB66E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1058" y="1127535"/>
            <a:ext cx="8783985" cy="4943406"/>
          </a:xfrm>
        </p:spPr>
      </p:pic>
      <p:sp>
        <p:nvSpPr>
          <p:cNvPr id="4" name="Date Placeholder 3">
            <a:extLst>
              <a:ext uri="{FF2B5EF4-FFF2-40B4-BE49-F238E27FC236}">
                <a16:creationId xmlns:a16="http://schemas.microsoft.com/office/drawing/2014/main" id="{E704A215-9499-1208-2103-47342AB18484}"/>
              </a:ext>
            </a:extLst>
          </p:cNvPr>
          <p:cNvSpPr>
            <a:spLocks noGrp="1"/>
          </p:cNvSpPr>
          <p:nvPr>
            <p:ph type="dt" sz="half" idx="4294967295"/>
          </p:nvPr>
        </p:nvSpPr>
        <p:spPr>
          <a:xfrm>
            <a:off x="838200" y="6356350"/>
            <a:ext cx="2743200" cy="365125"/>
          </a:xfrm>
        </p:spPr>
        <p:txBody>
          <a:bodyPr/>
          <a:lstStyle/>
          <a:p>
            <a:fld id="{EDE34C81-7689-43D0-BCE6-572331E29053}" type="datetime1">
              <a:rPr lang="en-US" smtClean="0"/>
              <a:t>2/15/2025</a:t>
            </a:fld>
            <a:endParaRPr lang="en-US"/>
          </a:p>
        </p:txBody>
      </p:sp>
      <p:sp>
        <p:nvSpPr>
          <p:cNvPr id="5" name="Slide Number Placeholder 4">
            <a:extLst>
              <a:ext uri="{FF2B5EF4-FFF2-40B4-BE49-F238E27FC236}">
                <a16:creationId xmlns:a16="http://schemas.microsoft.com/office/drawing/2014/main" id="{4683231C-540E-E473-38CE-69EAB3BA7759}"/>
              </a:ext>
            </a:extLst>
          </p:cNvPr>
          <p:cNvSpPr>
            <a:spLocks noGrp="1"/>
          </p:cNvSpPr>
          <p:nvPr>
            <p:ph type="sldNum" sz="quarter" idx="4294967295"/>
          </p:nvPr>
        </p:nvSpPr>
        <p:spPr>
          <a:xfrm>
            <a:off x="8610600" y="6356350"/>
            <a:ext cx="2743200" cy="365125"/>
          </a:xfrm>
        </p:spPr>
        <p:txBody>
          <a:bodyPr/>
          <a:lstStyle/>
          <a:p>
            <a:fld id="{4FAB73BC-B049-4115-A692-8D63A059BFB8}" type="slidenum">
              <a:rPr lang="en-US" smtClean="0"/>
              <a:pPr/>
              <a:t>17</a:t>
            </a:fld>
            <a:endParaRPr lang="en-US"/>
          </a:p>
        </p:txBody>
      </p:sp>
      <p:sp>
        <p:nvSpPr>
          <p:cNvPr id="9" name="TextBox 8">
            <a:extLst>
              <a:ext uri="{FF2B5EF4-FFF2-40B4-BE49-F238E27FC236}">
                <a16:creationId xmlns:a16="http://schemas.microsoft.com/office/drawing/2014/main" id="{305C6BD0-B49F-0E46-8B9D-44F248842E88}"/>
              </a:ext>
            </a:extLst>
          </p:cNvPr>
          <p:cNvSpPr txBox="1"/>
          <p:nvPr/>
        </p:nvSpPr>
        <p:spPr>
          <a:xfrm>
            <a:off x="3581400" y="6464019"/>
            <a:ext cx="6105832" cy="369332"/>
          </a:xfrm>
          <a:prstGeom prst="rect">
            <a:avLst/>
          </a:prstGeom>
          <a:noFill/>
        </p:spPr>
        <p:txBody>
          <a:bodyPr wrap="square">
            <a:spAutoFit/>
          </a:bodyPr>
          <a:lstStyle/>
          <a:p>
            <a:r>
              <a:rPr lang="en-US" sz="1800" b="1">
                <a:solidFill>
                  <a:schemeClr val="tx1"/>
                </a:solidFill>
              </a:rPr>
              <a:t>IT21256264</a:t>
            </a:r>
            <a:r>
              <a:rPr lang="en-US" sz="1800">
                <a:solidFill>
                  <a:schemeClr val="tx1"/>
                </a:solidFill>
              </a:rPr>
              <a:t>   |   </a:t>
            </a:r>
            <a:r>
              <a:rPr lang="en-US">
                <a:solidFill>
                  <a:schemeClr val="tx1"/>
                </a:solidFill>
              </a:rPr>
              <a:t>Kumara B.D.A.N</a:t>
            </a:r>
            <a:r>
              <a:rPr lang="en-US" sz="1800" b="1">
                <a:solidFill>
                  <a:schemeClr val="tx1"/>
                </a:solidFill>
              </a:rPr>
              <a:t>  </a:t>
            </a:r>
            <a:r>
              <a:rPr lang="en-US" sz="1800">
                <a:solidFill>
                  <a:schemeClr val="tx1"/>
                </a:solidFill>
              </a:rPr>
              <a:t>| </a:t>
            </a:r>
            <a:r>
              <a:rPr lang="en-US" sz="1800" b="0">
                <a:solidFill>
                  <a:schemeClr val="tx1"/>
                </a:solidFill>
              </a:rPr>
              <a:t>R25-002</a:t>
            </a:r>
            <a:r>
              <a:rPr lang="en-US" sz="1800">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426952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FF4D5-0FE7-04CE-4342-170B44A76AE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BCED7B-7134-F9F3-F333-4CAF73059119}"/>
              </a:ext>
            </a:extLst>
          </p:cNvPr>
          <p:cNvSpPr>
            <a:spLocks noGrp="1"/>
          </p:cNvSpPr>
          <p:nvPr>
            <p:ph type="title"/>
          </p:nvPr>
        </p:nvSpPr>
        <p:spPr/>
        <p:txBody>
          <a:bodyPr>
            <a:normAutofit/>
          </a:bodyPr>
          <a:lstStyle/>
          <a:p>
            <a:r>
              <a:rPr lang="pt-BR" sz="4400" b="1">
                <a:solidFill>
                  <a:srgbClr val="374151"/>
                </a:solidFill>
              </a:rPr>
              <a:t>Gannt Chart</a:t>
            </a:r>
            <a:endParaRPr lang="en-US"/>
          </a:p>
        </p:txBody>
      </p:sp>
      <p:sp>
        <p:nvSpPr>
          <p:cNvPr id="4" name="Rectangle 3">
            <a:extLst>
              <a:ext uri="{FF2B5EF4-FFF2-40B4-BE49-F238E27FC236}">
                <a16:creationId xmlns:a16="http://schemas.microsoft.com/office/drawing/2014/main" id="{36BC19B0-25D8-F696-FA21-3233A98300F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r>
              <a:rPr lang="en-US" sz="1800" b="1" kern="1200">
                <a:solidFill>
                  <a:srgbClr val="000000"/>
                </a:solidFill>
                <a:effectLst/>
                <a:latin typeface="Aptos" panose="020B0004020202020204" pitchFamily="34" charset="0"/>
                <a:ea typeface="+mn-ea"/>
                <a:cs typeface="+mn-cs"/>
              </a:rPr>
              <a:t>IT21256264</a:t>
            </a:r>
            <a:r>
              <a:rPr lang="en-US" sz="1800" kern="1200">
                <a:solidFill>
                  <a:srgbClr val="000000"/>
                </a:solidFill>
                <a:effectLst/>
                <a:latin typeface="Aptos" panose="020B0004020202020204" pitchFamily="34" charset="0"/>
                <a:ea typeface="+mn-ea"/>
                <a:cs typeface="+mn-cs"/>
              </a:rPr>
              <a:t>   |   Kumara B.D.A.N</a:t>
            </a:r>
            <a:r>
              <a:rPr lang="en-US" sz="1800" b="1" kern="1200">
                <a:solidFill>
                  <a:srgbClr val="000000"/>
                </a:solidFill>
                <a:effectLst/>
                <a:latin typeface="Aptos" panose="020B0004020202020204" pitchFamily="34" charset="0"/>
                <a:ea typeface="+mn-ea"/>
                <a:cs typeface="+mn-cs"/>
              </a:rPr>
              <a:t>  </a:t>
            </a:r>
            <a:r>
              <a:rPr lang="en-US" sz="1800" kern="1200">
                <a:solidFill>
                  <a:srgbClr val="000000"/>
                </a:solidFill>
                <a:effectLst/>
                <a:latin typeface="Aptos" panose="020B0004020202020204" pitchFamily="34" charset="0"/>
                <a:ea typeface="+mn-ea"/>
                <a:cs typeface="+mn-cs"/>
              </a:rPr>
              <a:t>| </a:t>
            </a:r>
            <a:r>
              <a:rPr lang="en-US" sz="1800" b="0" kern="1200">
                <a:solidFill>
                  <a:srgbClr val="000000"/>
                </a:solidFill>
                <a:effectLst/>
                <a:latin typeface="Aptos" panose="020B0004020202020204" pitchFamily="34" charset="0"/>
                <a:ea typeface="+mn-ea"/>
                <a:cs typeface="+mn-cs"/>
              </a:rPr>
              <a:t>R25-002</a:t>
            </a:r>
            <a:r>
              <a:rPr lang="en-US" sz="1800" kern="1200">
                <a:solidFill>
                  <a:srgbClr val="000000"/>
                </a:solidFill>
                <a:effectLst/>
                <a:latin typeface="Aptos" panose="020B0004020202020204" pitchFamily="34" charset="0"/>
                <a:ea typeface="+mn-ea"/>
                <a:cs typeface="+mn-cs"/>
              </a:rPr>
              <a:t>  </a:t>
            </a:r>
            <a:endParaRPr lang="en-US">
              <a:effectLst/>
            </a:endParaRPr>
          </a:p>
        </p:txBody>
      </p:sp>
      <p:pic>
        <p:nvPicPr>
          <p:cNvPr id="7" name="Picture 6" descr="A screenshot of a project management&#10;&#10;Description automatically generated">
            <a:extLst>
              <a:ext uri="{FF2B5EF4-FFF2-40B4-BE49-F238E27FC236}">
                <a16:creationId xmlns:a16="http://schemas.microsoft.com/office/drawing/2014/main" id="{95EC9DF2-8E63-F791-E680-61BFB0FAB9A1}"/>
              </a:ext>
            </a:extLst>
          </p:cNvPr>
          <p:cNvPicPr>
            <a:picLocks noChangeAspect="1"/>
          </p:cNvPicPr>
          <p:nvPr/>
        </p:nvPicPr>
        <p:blipFill>
          <a:blip r:embed="rId3">
            <a:extLst>
              <a:ext uri="{28A0092B-C50C-407E-A947-70E740481C1C}">
                <a14:useLocalDpi xmlns:a14="http://schemas.microsoft.com/office/drawing/2010/main" val="0"/>
              </a:ext>
            </a:extLst>
          </a:blip>
          <a:srcRect b="3657"/>
          <a:stretch/>
        </p:blipFill>
        <p:spPr>
          <a:xfrm>
            <a:off x="5585691" y="90237"/>
            <a:ext cx="6449291" cy="6097729"/>
          </a:xfrm>
          <a:prstGeom prst="rect">
            <a:avLst/>
          </a:prstGeom>
        </p:spPr>
      </p:pic>
    </p:spTree>
    <p:extLst>
      <p:ext uri="{BB962C8B-B14F-4D97-AF65-F5344CB8AC3E}">
        <p14:creationId xmlns:p14="http://schemas.microsoft.com/office/powerpoint/2010/main" val="31385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FEDC4-DCE7-9EF1-3733-0870BB9D1F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077DF22-F682-2268-D0A2-0C24574666CC}"/>
              </a:ext>
            </a:extLst>
          </p:cNvPr>
          <p:cNvSpPr>
            <a:spLocks noGrp="1"/>
          </p:cNvSpPr>
          <p:nvPr>
            <p:ph type="title"/>
          </p:nvPr>
        </p:nvSpPr>
        <p:spPr/>
        <p:txBody>
          <a:bodyPr>
            <a:normAutofit/>
          </a:bodyPr>
          <a:lstStyle/>
          <a:p>
            <a:r>
              <a:rPr lang="en-US"/>
              <a:t>Commercialization</a:t>
            </a:r>
          </a:p>
        </p:txBody>
      </p:sp>
      <p:sp>
        <p:nvSpPr>
          <p:cNvPr id="4" name="Text Placeholder 3">
            <a:extLst>
              <a:ext uri="{FF2B5EF4-FFF2-40B4-BE49-F238E27FC236}">
                <a16:creationId xmlns:a16="http://schemas.microsoft.com/office/drawing/2014/main" id="{240DE8A8-6327-7153-BC71-0703AF9C7C9E}"/>
              </a:ext>
            </a:extLst>
          </p:cNvPr>
          <p:cNvSpPr>
            <a:spLocks noGrp="1"/>
          </p:cNvSpPr>
          <p:nvPr>
            <p:ph type="body" idx="1"/>
          </p:nvPr>
        </p:nvSpPr>
        <p:spPr/>
        <p:txBody>
          <a:bodyPr>
            <a:normAutofit/>
          </a:bodyPr>
          <a:lstStyle/>
          <a:p>
            <a:r>
              <a:rPr lang="en-US" sz="2800"/>
              <a:t>Target Audience</a:t>
            </a:r>
          </a:p>
        </p:txBody>
      </p:sp>
      <p:sp>
        <p:nvSpPr>
          <p:cNvPr id="6" name="Content Placeholder 5">
            <a:extLst>
              <a:ext uri="{FF2B5EF4-FFF2-40B4-BE49-F238E27FC236}">
                <a16:creationId xmlns:a16="http://schemas.microsoft.com/office/drawing/2014/main" id="{5396F30C-7004-EAE5-7A54-BDA4D695FE79}"/>
              </a:ext>
            </a:extLst>
          </p:cNvPr>
          <p:cNvSpPr>
            <a:spLocks noGrp="1"/>
          </p:cNvSpPr>
          <p:nvPr>
            <p:ph sz="half" idx="2"/>
          </p:nvPr>
        </p:nvSpPr>
        <p:spPr/>
        <p:txBody>
          <a:bodyPr>
            <a:normAutofit/>
          </a:bodyPr>
          <a:lstStyle/>
          <a:p>
            <a:r>
              <a:rPr lang="en-US" sz="2400"/>
              <a:t>Urban Planning and Development Firms</a:t>
            </a:r>
          </a:p>
          <a:p>
            <a:r>
              <a:rPr lang="en-US" sz="2400"/>
              <a:t>Environmental Management Agencies</a:t>
            </a:r>
          </a:p>
          <a:p>
            <a:r>
              <a:rPr lang="en-US" sz="2400"/>
              <a:t>Real Estate and Construction Companies</a:t>
            </a:r>
          </a:p>
          <a:p>
            <a:r>
              <a:rPr lang="en-US" sz="2400"/>
              <a:t>IoT and Smart City Solutions Providers</a:t>
            </a:r>
          </a:p>
        </p:txBody>
      </p:sp>
      <p:sp>
        <p:nvSpPr>
          <p:cNvPr id="7" name="Text Placeholder 6">
            <a:extLst>
              <a:ext uri="{FF2B5EF4-FFF2-40B4-BE49-F238E27FC236}">
                <a16:creationId xmlns:a16="http://schemas.microsoft.com/office/drawing/2014/main" id="{12907C48-CEFB-3DE7-70C3-1175C362B78D}"/>
              </a:ext>
            </a:extLst>
          </p:cNvPr>
          <p:cNvSpPr>
            <a:spLocks noGrp="1"/>
          </p:cNvSpPr>
          <p:nvPr>
            <p:ph type="body" sz="quarter" idx="3"/>
          </p:nvPr>
        </p:nvSpPr>
        <p:spPr/>
        <p:txBody>
          <a:bodyPr/>
          <a:lstStyle/>
          <a:p>
            <a:r>
              <a:rPr lang="en-US"/>
              <a:t>Market space</a:t>
            </a:r>
          </a:p>
        </p:txBody>
      </p:sp>
      <p:sp>
        <p:nvSpPr>
          <p:cNvPr id="8" name="Content Placeholder 7">
            <a:extLst>
              <a:ext uri="{FF2B5EF4-FFF2-40B4-BE49-F238E27FC236}">
                <a16:creationId xmlns:a16="http://schemas.microsoft.com/office/drawing/2014/main" id="{2CF7B2EE-F030-D338-63A7-E707397E5FFB}"/>
              </a:ext>
            </a:extLst>
          </p:cNvPr>
          <p:cNvSpPr>
            <a:spLocks noGrp="1"/>
          </p:cNvSpPr>
          <p:nvPr>
            <p:ph sz="quarter" idx="4"/>
          </p:nvPr>
        </p:nvSpPr>
        <p:spPr/>
        <p:txBody>
          <a:bodyPr>
            <a:normAutofit/>
          </a:bodyPr>
          <a:lstStyle/>
          <a:p>
            <a:r>
              <a:rPr lang="en-US"/>
              <a:t>Urban Planning and Development</a:t>
            </a:r>
          </a:p>
          <a:p>
            <a:r>
              <a:rPr lang="en-US"/>
              <a:t>Environmental Sustainability and Research</a:t>
            </a:r>
          </a:p>
          <a:p>
            <a:r>
              <a:rPr lang="en-US"/>
              <a:t>Smart City Technologies</a:t>
            </a:r>
          </a:p>
        </p:txBody>
      </p:sp>
      <p:sp>
        <p:nvSpPr>
          <p:cNvPr id="3" name="Rectangle 2">
            <a:extLst>
              <a:ext uri="{FF2B5EF4-FFF2-40B4-BE49-F238E27FC236}">
                <a16:creationId xmlns:a16="http://schemas.microsoft.com/office/drawing/2014/main" id="{B871F029-067C-A39C-70AA-DFEE9A286E7B}"/>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IT21256264</a:t>
            </a:r>
            <a:r>
              <a:rPr lang="en-US" sz="1800">
                <a:solidFill>
                  <a:schemeClr val="tx1"/>
                </a:solidFill>
              </a:rPr>
              <a:t>   |   </a:t>
            </a:r>
            <a:r>
              <a:rPr lang="en-US">
                <a:solidFill>
                  <a:schemeClr val="tx1"/>
                </a:solidFill>
              </a:rPr>
              <a:t>Kumara B.D.A.N</a:t>
            </a:r>
            <a:r>
              <a:rPr lang="en-US" sz="1800" b="1">
                <a:solidFill>
                  <a:schemeClr val="tx1"/>
                </a:solidFill>
              </a:rPr>
              <a:t>  </a:t>
            </a:r>
            <a:r>
              <a:rPr lang="en-US" sz="1800">
                <a:solidFill>
                  <a:schemeClr val="tx1"/>
                </a:solidFill>
              </a:rPr>
              <a:t>| </a:t>
            </a:r>
            <a:r>
              <a:rPr lang="en-US" sz="1800" b="0">
                <a:solidFill>
                  <a:schemeClr val="tx1"/>
                </a:solidFill>
              </a:rPr>
              <a:t>R25-002</a:t>
            </a:r>
            <a:r>
              <a:rPr lang="en-US" sz="1800">
                <a:solidFill>
                  <a:schemeClr val="tx1"/>
                </a:solidFill>
              </a:rPr>
              <a:t>  </a:t>
            </a:r>
            <a:endParaRPr lang="en-US" sz="1800" b="0">
              <a:solidFill>
                <a:schemeClr val="tx1"/>
              </a:solidFill>
            </a:endParaRPr>
          </a:p>
        </p:txBody>
      </p:sp>
      <p:pic>
        <p:nvPicPr>
          <p:cNvPr id="3074" name="Picture 2" descr="Flat illustration people handshake">
            <a:extLst>
              <a:ext uri="{FF2B5EF4-FFF2-40B4-BE49-F238E27FC236}">
                <a16:creationId xmlns:a16="http://schemas.microsoft.com/office/drawing/2014/main" id="{AA5C0670-A363-12C1-A06D-AE7979BBB388}"/>
              </a:ext>
            </a:extLst>
          </p:cNvPr>
          <p:cNvPicPr>
            <a:picLocks noChangeAspect="1" noChangeArrowheads="1"/>
          </p:cNvPicPr>
          <p:nvPr/>
        </p:nvPicPr>
        <p:blipFill>
          <a:blip r:embed="rId3">
            <a:alphaModFix am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517163" y="-332718"/>
            <a:ext cx="3280870" cy="328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739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957C-8B01-2AC8-44B7-9E6031CCD1D8}"/>
              </a:ext>
            </a:extLst>
          </p:cNvPr>
          <p:cNvSpPr>
            <a:spLocks noGrp="1"/>
          </p:cNvSpPr>
          <p:nvPr>
            <p:ph type="title"/>
          </p:nvPr>
        </p:nvSpPr>
        <p:spPr/>
        <p:txBody>
          <a:bodyPr/>
          <a:lstStyle/>
          <a:p>
            <a:pPr algn="ctr"/>
            <a:r>
              <a:rPr lang="en-US" b="1" dirty="0"/>
              <a:t>Supervisors</a:t>
            </a:r>
            <a:endParaRPr lang="en-US" b="1"/>
          </a:p>
        </p:txBody>
      </p:sp>
      <p:pic>
        <p:nvPicPr>
          <p:cNvPr id="4098" name="Picture 2">
            <a:extLst>
              <a:ext uri="{FF2B5EF4-FFF2-40B4-BE49-F238E27FC236}">
                <a16:creationId xmlns:a16="http://schemas.microsoft.com/office/drawing/2014/main" id="{8BE197CB-F406-865C-C5B1-787C0B307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760" y="1836596"/>
            <a:ext cx="2397760" cy="23977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AE2BC39-DAB8-ADDA-C655-A73A67C51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968" y="1836596"/>
            <a:ext cx="2397760" cy="23977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915EEE1-E9D9-89B6-B0E7-3C374D7B0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2176" y="1838172"/>
            <a:ext cx="2396184" cy="23961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3C2940-2691-CF2F-34F2-A3B7F1D18CCC}"/>
              </a:ext>
            </a:extLst>
          </p:cNvPr>
          <p:cNvSpPr txBox="1"/>
          <p:nvPr/>
        </p:nvSpPr>
        <p:spPr>
          <a:xfrm>
            <a:off x="8773160" y="4381840"/>
            <a:ext cx="2146300" cy="646331"/>
          </a:xfrm>
          <a:prstGeom prst="rect">
            <a:avLst/>
          </a:prstGeom>
          <a:noFill/>
        </p:spPr>
        <p:txBody>
          <a:bodyPr wrap="square">
            <a:spAutoFit/>
          </a:bodyPr>
          <a:lstStyle/>
          <a:p>
            <a:r>
              <a:rPr lang="en-US" dirty="0" err="1">
                <a:solidFill>
                  <a:schemeClr val="bg1"/>
                </a:solidFill>
              </a:rPr>
              <a:t>Dr.Rajitha</a:t>
            </a:r>
            <a:r>
              <a:rPr lang="en-US" dirty="0">
                <a:solidFill>
                  <a:schemeClr val="bg1"/>
                </a:solidFill>
              </a:rPr>
              <a:t> de Silva</a:t>
            </a:r>
          </a:p>
          <a:p>
            <a:r>
              <a:rPr lang="en-US" dirty="0">
                <a:solidFill>
                  <a:schemeClr val="bg1"/>
                </a:solidFill>
              </a:rPr>
              <a:t>External Supervisor</a:t>
            </a:r>
          </a:p>
        </p:txBody>
      </p:sp>
      <p:sp>
        <p:nvSpPr>
          <p:cNvPr id="10" name="TextBox 9">
            <a:extLst>
              <a:ext uri="{FF2B5EF4-FFF2-40B4-BE49-F238E27FC236}">
                <a16:creationId xmlns:a16="http://schemas.microsoft.com/office/drawing/2014/main" id="{D8458287-A09B-9314-1AA2-918109282E5F}"/>
              </a:ext>
            </a:extLst>
          </p:cNvPr>
          <p:cNvSpPr txBox="1"/>
          <p:nvPr/>
        </p:nvSpPr>
        <p:spPr>
          <a:xfrm>
            <a:off x="1069340" y="4380264"/>
            <a:ext cx="3614420" cy="646331"/>
          </a:xfrm>
          <a:prstGeom prst="rect">
            <a:avLst/>
          </a:prstGeom>
          <a:noFill/>
        </p:spPr>
        <p:txBody>
          <a:bodyPr wrap="square">
            <a:spAutoFit/>
          </a:bodyPr>
          <a:lstStyle/>
          <a:p>
            <a:r>
              <a:rPr lang="en-US" dirty="0">
                <a:solidFill>
                  <a:schemeClr val="bg1"/>
                </a:solidFill>
              </a:rPr>
              <a:t>Mr. </a:t>
            </a:r>
            <a:r>
              <a:rPr lang="en-US" dirty="0" err="1">
                <a:solidFill>
                  <a:schemeClr val="bg1"/>
                </a:solidFill>
              </a:rPr>
              <a:t>Vishan</a:t>
            </a:r>
            <a:r>
              <a:rPr lang="en-US" dirty="0">
                <a:solidFill>
                  <a:schemeClr val="bg1"/>
                </a:solidFill>
              </a:rPr>
              <a:t> </a:t>
            </a:r>
            <a:r>
              <a:rPr lang="en-US" dirty="0" err="1">
                <a:solidFill>
                  <a:schemeClr val="bg1"/>
                </a:solidFill>
              </a:rPr>
              <a:t>Jayasinghearchchi</a:t>
            </a:r>
            <a:endParaRPr lang="en-US" dirty="0">
              <a:solidFill>
                <a:schemeClr val="bg1"/>
              </a:solidFill>
            </a:endParaRPr>
          </a:p>
          <a:p>
            <a:r>
              <a:rPr lang="en-US" dirty="0">
                <a:solidFill>
                  <a:schemeClr val="bg1"/>
                </a:solidFill>
              </a:rPr>
              <a:t>               Supervisor</a:t>
            </a:r>
          </a:p>
        </p:txBody>
      </p:sp>
      <p:sp>
        <p:nvSpPr>
          <p:cNvPr id="12" name="TextBox 11">
            <a:extLst>
              <a:ext uri="{FF2B5EF4-FFF2-40B4-BE49-F238E27FC236}">
                <a16:creationId xmlns:a16="http://schemas.microsoft.com/office/drawing/2014/main" id="{2B0F4825-1620-F14B-D48B-CB453A9A2D6A}"/>
              </a:ext>
            </a:extLst>
          </p:cNvPr>
          <p:cNvSpPr txBox="1"/>
          <p:nvPr/>
        </p:nvSpPr>
        <p:spPr>
          <a:xfrm>
            <a:off x="4861560" y="4371408"/>
            <a:ext cx="3114040" cy="646331"/>
          </a:xfrm>
          <a:prstGeom prst="rect">
            <a:avLst/>
          </a:prstGeom>
          <a:noFill/>
        </p:spPr>
        <p:txBody>
          <a:bodyPr wrap="square">
            <a:spAutoFit/>
          </a:bodyPr>
          <a:lstStyle/>
          <a:p>
            <a:r>
              <a:rPr lang="en-US" dirty="0">
                <a:solidFill>
                  <a:schemeClr val="bg1"/>
                </a:solidFill>
              </a:rPr>
              <a:t>Ms. Kaushalya Rajapakse</a:t>
            </a:r>
          </a:p>
          <a:p>
            <a:r>
              <a:rPr lang="en-US" dirty="0">
                <a:solidFill>
                  <a:schemeClr val="bg1"/>
                </a:solidFill>
              </a:rPr>
              <a:t>         Co-Supervisor</a:t>
            </a:r>
          </a:p>
        </p:txBody>
      </p:sp>
    </p:spTree>
    <p:extLst>
      <p:ext uri="{BB962C8B-B14F-4D97-AF65-F5344CB8AC3E}">
        <p14:creationId xmlns:p14="http://schemas.microsoft.com/office/powerpoint/2010/main" val="2424197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7A90B-49F0-A3A2-ED79-350B673A91C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7E58C42-B9CE-6158-3847-EFF75C23080B}"/>
              </a:ext>
            </a:extLst>
          </p:cNvPr>
          <p:cNvSpPr>
            <a:spLocks noGrp="1"/>
          </p:cNvSpPr>
          <p:nvPr>
            <p:ph type="title"/>
          </p:nvPr>
        </p:nvSpPr>
        <p:spPr/>
        <p:txBody>
          <a:bodyPr>
            <a:normAutofit/>
          </a:bodyPr>
          <a:lstStyle/>
          <a:p>
            <a:r>
              <a:rPr lang="en-US"/>
              <a:t>Budget Plan</a:t>
            </a:r>
          </a:p>
        </p:txBody>
      </p:sp>
      <p:graphicFrame>
        <p:nvGraphicFramePr>
          <p:cNvPr id="7" name="Content Placeholder 6">
            <a:extLst>
              <a:ext uri="{FF2B5EF4-FFF2-40B4-BE49-F238E27FC236}">
                <a16:creationId xmlns:a16="http://schemas.microsoft.com/office/drawing/2014/main" id="{B5EFC4B2-FFD6-D00D-EBFB-EA9345522B8D}"/>
              </a:ext>
            </a:extLst>
          </p:cNvPr>
          <p:cNvGraphicFramePr>
            <a:graphicFrameLocks noGrp="1"/>
          </p:cNvGraphicFramePr>
          <p:nvPr>
            <p:ph idx="1"/>
            <p:extLst>
              <p:ext uri="{D42A27DB-BD31-4B8C-83A1-F6EECF244321}">
                <p14:modId xmlns:p14="http://schemas.microsoft.com/office/powerpoint/2010/main" val="2774433225"/>
              </p:ext>
            </p:extLst>
          </p:nvPr>
        </p:nvGraphicFramePr>
        <p:xfrm>
          <a:off x="1223195" y="1690688"/>
          <a:ext cx="9745610" cy="2453815"/>
        </p:xfrm>
        <a:graphic>
          <a:graphicData uri="http://schemas.openxmlformats.org/drawingml/2006/table">
            <a:tbl>
              <a:tblPr firstRow="1" firstCol="1" bandRow="1">
                <a:tableStyleId>{9D7B26C5-4107-4FEC-AEDC-1716B250A1EF}</a:tableStyleId>
              </a:tblPr>
              <a:tblGrid>
                <a:gridCol w="4872805">
                  <a:extLst>
                    <a:ext uri="{9D8B030D-6E8A-4147-A177-3AD203B41FA5}">
                      <a16:colId xmlns:a16="http://schemas.microsoft.com/office/drawing/2014/main" val="3753665550"/>
                    </a:ext>
                  </a:extLst>
                </a:gridCol>
                <a:gridCol w="4872805">
                  <a:extLst>
                    <a:ext uri="{9D8B030D-6E8A-4147-A177-3AD203B41FA5}">
                      <a16:colId xmlns:a16="http://schemas.microsoft.com/office/drawing/2014/main" val="1439783407"/>
                    </a:ext>
                  </a:extLst>
                </a:gridCol>
              </a:tblGrid>
              <a:tr h="490763">
                <a:tc>
                  <a:txBody>
                    <a:bodyPr/>
                    <a:lstStyle/>
                    <a:p>
                      <a:pPr marL="0" marR="0" algn="ctr">
                        <a:lnSpc>
                          <a:spcPct val="110000"/>
                        </a:lnSpc>
                        <a:spcAft>
                          <a:spcPts val="600"/>
                        </a:spcAft>
                      </a:pPr>
                      <a:r>
                        <a:rPr lang="en-US" sz="1800" b="1">
                          <a:solidFill>
                            <a:schemeClr val="bg1"/>
                          </a:solidFill>
                          <a:effectLst/>
                        </a:rPr>
                        <a:t>Requirement</a:t>
                      </a:r>
                      <a:endParaRPr lang="en-US" sz="18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800" b="1">
                          <a:solidFill>
                            <a:schemeClr val="bg1"/>
                          </a:solidFill>
                          <a:effectLst/>
                        </a:rPr>
                        <a:t>Price (Rs.)</a:t>
                      </a:r>
                      <a:endParaRPr lang="en-US" sz="18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446097001"/>
                  </a:ext>
                </a:extLst>
              </a:tr>
              <a:tr h="490763">
                <a:tc>
                  <a:txBody>
                    <a:bodyPr/>
                    <a:lstStyle/>
                    <a:p>
                      <a:pPr marL="0" marR="0" algn="just">
                        <a:lnSpc>
                          <a:spcPct val="110000"/>
                        </a:lnSpc>
                        <a:spcAft>
                          <a:spcPts val="600"/>
                        </a:spcAft>
                      </a:pPr>
                      <a:r>
                        <a:rPr lang="en-US" sz="1600" b="0">
                          <a:solidFill>
                            <a:schemeClr val="bg1"/>
                          </a:solidFill>
                          <a:effectLst/>
                        </a:rPr>
                        <a:t>Cloud Computing Service</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10000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289179147"/>
                  </a:ext>
                </a:extLst>
              </a:tr>
              <a:tr h="490763">
                <a:tc>
                  <a:txBody>
                    <a:bodyPr/>
                    <a:lstStyle/>
                    <a:p>
                      <a:pPr marL="0" marR="0" algn="just">
                        <a:lnSpc>
                          <a:spcPct val="110000"/>
                        </a:lnSpc>
                        <a:spcAft>
                          <a:spcPts val="600"/>
                        </a:spcAft>
                      </a:pPr>
                      <a:r>
                        <a:rPr lang="en-US" sz="1600" b="0">
                          <a:solidFill>
                            <a:schemeClr val="bg1"/>
                          </a:solidFill>
                          <a:effectLst/>
                        </a:rPr>
                        <a:t>Domain Registration</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4000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485411681"/>
                  </a:ext>
                </a:extLst>
              </a:tr>
              <a:tr h="490763">
                <a:tc>
                  <a:txBody>
                    <a:bodyPr/>
                    <a:lstStyle/>
                    <a:p>
                      <a:pPr marL="0" marR="0" algn="just">
                        <a:lnSpc>
                          <a:spcPct val="110000"/>
                        </a:lnSpc>
                        <a:spcAft>
                          <a:spcPts val="600"/>
                        </a:spcAft>
                      </a:pPr>
                      <a:r>
                        <a:rPr lang="en-US" sz="1600" b="1">
                          <a:solidFill>
                            <a:schemeClr val="bg1"/>
                          </a:solidFill>
                          <a:effectLst/>
                        </a:rPr>
                        <a:t>Hardware Products</a:t>
                      </a:r>
                      <a:endParaRPr lang="en-US" sz="16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1">
                          <a:solidFill>
                            <a:schemeClr val="bg1"/>
                          </a:solidFill>
                          <a:effectLst/>
                        </a:rPr>
                        <a:t>20000</a:t>
                      </a:r>
                      <a:endParaRPr lang="en-US" sz="16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975426434"/>
                  </a:ext>
                </a:extLst>
              </a:tr>
              <a:tr h="490763">
                <a:tc>
                  <a:txBody>
                    <a:bodyPr/>
                    <a:lstStyle/>
                    <a:p>
                      <a:pPr marL="0" marR="0" algn="just">
                        <a:lnSpc>
                          <a:spcPct val="110000"/>
                        </a:lnSpc>
                        <a:spcAft>
                          <a:spcPts val="600"/>
                        </a:spcAft>
                      </a:pPr>
                      <a:r>
                        <a:rPr lang="en-US" sz="1600" b="0">
                          <a:solidFill>
                            <a:schemeClr val="bg1"/>
                          </a:solidFill>
                          <a:effectLst/>
                        </a:rPr>
                        <a:t>Total estimated cost</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34000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2942091904"/>
                  </a:ext>
                </a:extLst>
              </a:tr>
            </a:tbl>
          </a:graphicData>
        </a:graphic>
      </p:graphicFrame>
      <p:sp>
        <p:nvSpPr>
          <p:cNvPr id="3" name="Rectangle 2">
            <a:extLst>
              <a:ext uri="{FF2B5EF4-FFF2-40B4-BE49-F238E27FC236}">
                <a16:creationId xmlns:a16="http://schemas.microsoft.com/office/drawing/2014/main" id="{BC962ED7-C6AF-710F-018C-97981E17151E}"/>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r>
              <a:rPr lang="en-US" sz="1800" b="1" kern="1200">
                <a:solidFill>
                  <a:srgbClr val="000000"/>
                </a:solidFill>
                <a:effectLst/>
                <a:latin typeface="Aptos" panose="020B0004020202020204" pitchFamily="34" charset="0"/>
                <a:ea typeface="+mn-ea"/>
                <a:cs typeface="+mn-cs"/>
              </a:rPr>
              <a:t>IT21256264</a:t>
            </a:r>
            <a:r>
              <a:rPr lang="en-US" sz="1800" kern="1200">
                <a:solidFill>
                  <a:srgbClr val="000000"/>
                </a:solidFill>
                <a:effectLst/>
                <a:latin typeface="Aptos" panose="020B0004020202020204" pitchFamily="34" charset="0"/>
                <a:ea typeface="+mn-ea"/>
                <a:cs typeface="+mn-cs"/>
              </a:rPr>
              <a:t>   |   Kumara B.D.A.N</a:t>
            </a:r>
            <a:r>
              <a:rPr lang="en-US" sz="1800" b="1" kern="1200">
                <a:solidFill>
                  <a:srgbClr val="000000"/>
                </a:solidFill>
                <a:effectLst/>
                <a:latin typeface="Aptos" panose="020B0004020202020204" pitchFamily="34" charset="0"/>
                <a:ea typeface="+mn-ea"/>
                <a:cs typeface="+mn-cs"/>
              </a:rPr>
              <a:t>  </a:t>
            </a:r>
            <a:r>
              <a:rPr lang="en-US" sz="1800" kern="1200">
                <a:solidFill>
                  <a:srgbClr val="000000"/>
                </a:solidFill>
                <a:effectLst/>
                <a:latin typeface="Aptos" panose="020B0004020202020204" pitchFamily="34" charset="0"/>
                <a:ea typeface="+mn-ea"/>
                <a:cs typeface="+mn-cs"/>
              </a:rPr>
              <a:t>| </a:t>
            </a:r>
            <a:r>
              <a:rPr lang="en-US" sz="1800" b="0" kern="1200">
                <a:solidFill>
                  <a:srgbClr val="000000"/>
                </a:solidFill>
                <a:effectLst/>
                <a:latin typeface="Aptos" panose="020B0004020202020204" pitchFamily="34" charset="0"/>
                <a:ea typeface="+mn-ea"/>
                <a:cs typeface="+mn-cs"/>
              </a:rPr>
              <a:t>R25-002</a:t>
            </a:r>
            <a:r>
              <a:rPr lang="en-US" sz="1800" kern="1200">
                <a:solidFill>
                  <a:srgbClr val="000000"/>
                </a:solidFill>
                <a:effectLst/>
                <a:latin typeface="Aptos" panose="020B0004020202020204" pitchFamily="34" charset="0"/>
                <a:ea typeface="+mn-ea"/>
                <a:cs typeface="+mn-cs"/>
              </a:rPr>
              <a:t>  </a:t>
            </a:r>
            <a:endParaRPr lang="en-US">
              <a:effectLst/>
            </a:endParaRPr>
          </a:p>
        </p:txBody>
      </p:sp>
    </p:spTree>
    <p:extLst>
      <p:ext uri="{BB962C8B-B14F-4D97-AF65-F5344CB8AC3E}">
        <p14:creationId xmlns:p14="http://schemas.microsoft.com/office/powerpoint/2010/main" val="377080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17F0C-E193-0528-BC21-D30BFEE7127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84EABB8-E83C-D882-0FAE-4B45E2F1F1DC}"/>
              </a:ext>
            </a:extLst>
          </p:cNvPr>
          <p:cNvSpPr>
            <a:spLocks noGrp="1"/>
          </p:cNvSpPr>
          <p:nvPr>
            <p:ph type="title"/>
          </p:nvPr>
        </p:nvSpPr>
        <p:spPr/>
        <p:txBody>
          <a:bodyPr>
            <a:normAutofit/>
          </a:bodyPr>
          <a:lstStyle/>
          <a:p>
            <a:r>
              <a:rPr lang="en-US"/>
              <a:t>References</a:t>
            </a:r>
          </a:p>
        </p:txBody>
      </p:sp>
      <p:sp>
        <p:nvSpPr>
          <p:cNvPr id="6" name="Content Placeholder 5">
            <a:extLst>
              <a:ext uri="{FF2B5EF4-FFF2-40B4-BE49-F238E27FC236}">
                <a16:creationId xmlns:a16="http://schemas.microsoft.com/office/drawing/2014/main" id="{925358AF-F1ED-85F6-8D1F-58F5F4CF5890}"/>
              </a:ext>
            </a:extLst>
          </p:cNvPr>
          <p:cNvSpPr>
            <a:spLocks noGrp="1"/>
          </p:cNvSpPr>
          <p:nvPr>
            <p:ph idx="1"/>
          </p:nvPr>
        </p:nvSpPr>
        <p:spPr/>
        <p:txBody>
          <a:bodyPr>
            <a:normAutofit/>
          </a:bodyPr>
          <a:lstStyle/>
          <a:p>
            <a:r>
              <a:rPr lang="en-US" sz="2000"/>
              <a:t>[1] O. </a:t>
            </a:r>
            <a:r>
              <a:rPr lang="en-US" sz="2000" err="1"/>
              <a:t>Ronneberger</a:t>
            </a:r>
            <a:r>
              <a:rPr lang="en-US" sz="2000"/>
              <a:t>, P. Fischer, and T. Brox, “U-Net: Convolutional Networks for Biomedical Image Segmentation,” </a:t>
            </a:r>
            <a:r>
              <a:rPr lang="en-US" sz="2000" err="1"/>
              <a:t>arXiv</a:t>
            </a:r>
            <a:r>
              <a:rPr lang="en-US" sz="2000"/>
              <a:t> preprint arXiv:1505.04597, 2015. [Online]. Available: </a:t>
            </a:r>
            <a:r>
              <a:rPr lang="en-US" sz="2000">
                <a:hlinkClick r:id="rId2"/>
              </a:rPr>
              <a:t>https://arxiv.org/abs/1505.04597</a:t>
            </a:r>
            <a:r>
              <a:rPr lang="en-US" sz="2000"/>
              <a:t>.</a:t>
            </a:r>
          </a:p>
          <a:p>
            <a:r>
              <a:rPr lang="en-US" sz="2000"/>
              <a:t>[2] S. Bell, P. Upchurch, N. Snavely, and K. Bala, “Material Recognition in the Wild with the Materials in Context Database,” in Proc. IEEE Conf. </a:t>
            </a:r>
            <a:r>
              <a:rPr lang="en-US" sz="2000" err="1"/>
              <a:t>Comput</a:t>
            </a:r>
            <a:r>
              <a:rPr lang="en-US" sz="2000"/>
              <a:t>. Vis. Pattern </a:t>
            </a:r>
            <a:r>
              <a:rPr lang="en-US" sz="2000" err="1"/>
              <a:t>Recognit</a:t>
            </a:r>
            <a:r>
              <a:rPr lang="en-US" sz="2000"/>
              <a:t>. (CVPR), 2015, pp. 3475–3483. [Online]. Available: </a:t>
            </a:r>
            <a:r>
              <a:rPr lang="en-US" sz="2000">
                <a:hlinkClick r:id="rId3"/>
              </a:rPr>
              <a:t>https://arxiv.org/abs/1412.0623</a:t>
            </a:r>
            <a:r>
              <a:rPr lang="en-US" sz="2000"/>
              <a:t>.</a:t>
            </a:r>
          </a:p>
          <a:p>
            <a:r>
              <a:rPr lang="en-US" sz="2000"/>
              <a:t>[3] R. C. Gonzalez and R. E. Woods, Digital Image Processing, 3rd ed., Pearson, 2008.</a:t>
            </a:r>
          </a:p>
          <a:p>
            <a:endParaRPr lang="en-US" sz="2000"/>
          </a:p>
        </p:txBody>
      </p:sp>
      <p:sp>
        <p:nvSpPr>
          <p:cNvPr id="2" name="Rectangle 1">
            <a:extLst>
              <a:ext uri="{FF2B5EF4-FFF2-40B4-BE49-F238E27FC236}">
                <a16:creationId xmlns:a16="http://schemas.microsoft.com/office/drawing/2014/main" id="{15DEDF6A-54EE-4617-12F5-6AB4248B9224}"/>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r>
              <a:rPr lang="en-US" sz="1800" b="1" kern="1200">
                <a:solidFill>
                  <a:srgbClr val="000000"/>
                </a:solidFill>
                <a:effectLst/>
                <a:latin typeface="Aptos" panose="020B0004020202020204" pitchFamily="34" charset="0"/>
                <a:ea typeface="+mn-ea"/>
                <a:cs typeface="+mn-cs"/>
              </a:rPr>
              <a:t>IT21256264</a:t>
            </a:r>
            <a:r>
              <a:rPr lang="en-US" sz="1800" kern="1200">
                <a:solidFill>
                  <a:srgbClr val="000000"/>
                </a:solidFill>
                <a:effectLst/>
                <a:latin typeface="Aptos" panose="020B0004020202020204" pitchFamily="34" charset="0"/>
                <a:ea typeface="+mn-ea"/>
                <a:cs typeface="+mn-cs"/>
              </a:rPr>
              <a:t>   |   Kumara B.D.A.N</a:t>
            </a:r>
            <a:r>
              <a:rPr lang="en-US" sz="1800" b="1" kern="1200">
                <a:solidFill>
                  <a:srgbClr val="000000"/>
                </a:solidFill>
                <a:effectLst/>
                <a:latin typeface="Aptos" panose="020B0004020202020204" pitchFamily="34" charset="0"/>
                <a:ea typeface="+mn-ea"/>
                <a:cs typeface="+mn-cs"/>
              </a:rPr>
              <a:t>  </a:t>
            </a:r>
            <a:r>
              <a:rPr lang="en-US" sz="1800" kern="1200">
                <a:solidFill>
                  <a:srgbClr val="000000"/>
                </a:solidFill>
                <a:effectLst/>
                <a:latin typeface="Aptos" panose="020B0004020202020204" pitchFamily="34" charset="0"/>
                <a:ea typeface="+mn-ea"/>
                <a:cs typeface="+mn-cs"/>
              </a:rPr>
              <a:t>| </a:t>
            </a:r>
            <a:r>
              <a:rPr lang="en-US" sz="1800" b="0" kern="1200">
                <a:solidFill>
                  <a:srgbClr val="000000"/>
                </a:solidFill>
                <a:effectLst/>
                <a:latin typeface="Aptos" panose="020B0004020202020204" pitchFamily="34" charset="0"/>
                <a:ea typeface="+mn-ea"/>
                <a:cs typeface="+mn-cs"/>
              </a:rPr>
              <a:t>R25-002</a:t>
            </a:r>
            <a:r>
              <a:rPr lang="en-US" sz="1800" kern="1200">
                <a:solidFill>
                  <a:srgbClr val="000000"/>
                </a:solidFill>
                <a:effectLst/>
                <a:latin typeface="Aptos" panose="020B0004020202020204" pitchFamily="34" charset="0"/>
                <a:ea typeface="+mn-ea"/>
                <a:cs typeface="+mn-cs"/>
              </a:rPr>
              <a:t>  </a:t>
            </a:r>
            <a:endParaRPr lang="en-US">
              <a:effectLst/>
            </a:endParaRPr>
          </a:p>
        </p:txBody>
      </p:sp>
    </p:spTree>
    <p:extLst>
      <p:ext uri="{BB962C8B-B14F-4D97-AF65-F5344CB8AC3E}">
        <p14:creationId xmlns:p14="http://schemas.microsoft.com/office/powerpoint/2010/main" val="2180990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a:bodyPr>
          <a:lstStyle/>
          <a:p>
            <a:r>
              <a:rPr lang="en-US" sz="5400"/>
              <a:t>IT21219320 | Ayeshmantha S. K. S.</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solidFill>
                  <a:schemeClr val="tx1"/>
                </a:solidFill>
              </a:rPr>
              <a:t>Software Engineering</a:t>
            </a:r>
          </a:p>
        </p:txBody>
      </p:sp>
      <p:pic>
        <p:nvPicPr>
          <p:cNvPr id="1026" name="Picture 2">
            <a:extLst>
              <a:ext uri="{FF2B5EF4-FFF2-40B4-BE49-F238E27FC236}">
                <a16:creationId xmlns:a16="http://schemas.microsoft.com/office/drawing/2014/main" id="{7240BCEF-7BBF-6758-F054-D5B557D0E8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078" t="2840" r="14920" b="6005"/>
          <a:stretch/>
        </p:blipFill>
        <p:spPr bwMode="auto">
          <a:xfrm>
            <a:off x="10134600" y="152400"/>
            <a:ext cx="19812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omputer and devices on a table&#10;&#10;Description automatically generated">
            <a:extLst>
              <a:ext uri="{FF2B5EF4-FFF2-40B4-BE49-F238E27FC236}">
                <a16:creationId xmlns:a16="http://schemas.microsoft.com/office/drawing/2014/main" id="{1EA38080-6DB4-F9D5-AF44-B8E2DB59035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442412" y="234950"/>
            <a:ext cx="4880064" cy="4880064"/>
          </a:xfrm>
          <a:prstGeom prst="rect">
            <a:avLst/>
          </a:prstGeom>
        </p:spPr>
      </p:pic>
      <p:sp>
        <p:nvSpPr>
          <p:cNvPr id="3" name="Rectangle 2">
            <a:extLst>
              <a:ext uri="{FF2B5EF4-FFF2-40B4-BE49-F238E27FC236}">
                <a16:creationId xmlns:a16="http://schemas.microsoft.com/office/drawing/2014/main" id="{67B0F81F-DB93-EF95-4832-DB345DF76D73}"/>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IT21219320</a:t>
            </a:r>
            <a:r>
              <a:rPr lang="en-US" sz="1800">
                <a:solidFill>
                  <a:schemeClr val="tx1"/>
                </a:solidFill>
              </a:rPr>
              <a:t>   |   Ayeshmantha S. K. S. |   </a:t>
            </a:r>
            <a:r>
              <a:rPr lang="en-US" sz="1800" b="0">
                <a:solidFill>
                  <a:schemeClr val="tx1"/>
                </a:solidFill>
              </a:rPr>
              <a:t>R25-002</a:t>
            </a:r>
          </a:p>
        </p:txBody>
      </p:sp>
    </p:spTree>
    <p:extLst>
      <p:ext uri="{BB962C8B-B14F-4D97-AF65-F5344CB8AC3E}">
        <p14:creationId xmlns:p14="http://schemas.microsoft.com/office/powerpoint/2010/main" val="2181409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047FB-1079-9DEE-9B4D-534BEA0BB844}"/>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B9A73E0-F8AA-CD21-56B7-0EA37812244C}"/>
              </a:ext>
            </a:extLst>
          </p:cNvPr>
          <p:cNvSpPr txBox="1">
            <a:spLocks/>
          </p:cNvSpPr>
          <p:nvPr/>
        </p:nvSpPr>
        <p:spPr>
          <a:xfrm>
            <a:off x="304800" y="1420756"/>
            <a:ext cx="6816365" cy="182880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IoT-Driven Thermal Mapping for Precision Heat Island Detection</a:t>
            </a:r>
          </a:p>
        </p:txBody>
      </p:sp>
      <p:pic>
        <p:nvPicPr>
          <p:cNvPr id="14" name="Picture 13" descr="A computer and devices on a table&#10;&#10;Description automatically generated">
            <a:extLst>
              <a:ext uri="{FF2B5EF4-FFF2-40B4-BE49-F238E27FC236}">
                <a16:creationId xmlns:a16="http://schemas.microsoft.com/office/drawing/2014/main" id="{2AF0C54B-0710-43C1-5E82-66E6A1640CC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58000" y="1459385"/>
            <a:ext cx="4880064" cy="4880064"/>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FF362E69-766A-EFA3-D1D6-5579F78CCE39}"/>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IT21219320</a:t>
            </a:r>
            <a:r>
              <a:rPr lang="en-US" sz="1800">
                <a:solidFill>
                  <a:schemeClr val="tx1"/>
                </a:solidFill>
              </a:rPr>
              <a:t>   |   Ayeshmantha S. K. S. |   </a:t>
            </a:r>
            <a:r>
              <a:rPr lang="en-US" sz="1800" b="0">
                <a:solidFill>
                  <a:schemeClr val="tx1"/>
                </a:solidFill>
              </a:rPr>
              <a:t>R25-002</a:t>
            </a:r>
          </a:p>
        </p:txBody>
      </p:sp>
    </p:spTree>
    <p:extLst>
      <p:ext uri="{BB962C8B-B14F-4D97-AF65-F5344CB8AC3E}">
        <p14:creationId xmlns:p14="http://schemas.microsoft.com/office/powerpoint/2010/main" val="1137106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a:t>IoT Device Integration</a:t>
            </a:r>
          </a:p>
          <a:p>
            <a:r>
              <a:rPr lang="en-US"/>
              <a:t>Collect real-time environmental data</a:t>
            </a:r>
          </a:p>
          <a:p>
            <a:r>
              <a:rPr lang="en-US"/>
              <a:t>Map data to image</a:t>
            </a:r>
          </a:p>
        </p:txBody>
      </p:sp>
      <p:sp>
        <p:nvSpPr>
          <p:cNvPr id="2" name="Rectangle 1">
            <a:extLst>
              <a:ext uri="{FF2B5EF4-FFF2-40B4-BE49-F238E27FC236}">
                <a16:creationId xmlns:a16="http://schemas.microsoft.com/office/drawing/2014/main" id="{3DD3EC4C-9D54-9D65-30F2-D3B073FFAC88}"/>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IT21219320</a:t>
            </a:r>
            <a:r>
              <a:rPr lang="en-US" sz="1800">
                <a:solidFill>
                  <a:schemeClr val="tx1"/>
                </a:solidFill>
              </a:rPr>
              <a:t>   |   Ayeshmantha S. K. S. |   </a:t>
            </a:r>
            <a:r>
              <a:rPr lang="en-US" sz="1800" b="0">
                <a:solidFill>
                  <a:schemeClr val="tx1"/>
                </a:solidFill>
              </a:rPr>
              <a:t>R25-002</a:t>
            </a:r>
          </a:p>
        </p:txBody>
      </p:sp>
      <p:pic>
        <p:nvPicPr>
          <p:cNvPr id="1029" name="Picture 5" descr="Circuit Board Isometric Concept">
            <a:extLst>
              <a:ext uri="{FF2B5EF4-FFF2-40B4-BE49-F238E27FC236}">
                <a16:creationId xmlns:a16="http://schemas.microsoft.com/office/drawing/2014/main" id="{ED498009-43BD-51AD-B9F2-908CACB8FD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436" b="91795" l="8307" r="91534">
                        <a14:foregroundMark x1="14537" y1="19231" x2="14537" y2="19231"/>
                        <a14:foregroundMark x1="91853" y1="63846" x2="91853" y2="63846"/>
                        <a14:foregroundMark x1="62780" y1="77179" x2="62780" y2="77179"/>
                        <a14:foregroundMark x1="63898" y1="34103" x2="63898" y2="34103"/>
                        <a14:foregroundMark x1="55751" y1="23333" x2="55751" y2="23333"/>
                        <a14:foregroundMark x1="55431" y1="16154" x2="55431" y2="16154"/>
                        <a14:foregroundMark x1="54473" y1="16667" x2="54473" y2="16667"/>
                        <a14:foregroundMark x1="61821" y1="33077" x2="61821" y2="33077"/>
                        <a14:foregroundMark x1="54633" y1="16410" x2="54633" y2="16410"/>
                        <a14:foregroundMark x1="8466" y1="38974" x2="8466" y2="38974"/>
                        <a14:foregroundMark x1="38818" y1="7436" x2="38818" y2="7436"/>
                        <a14:foregroundMark x1="58626" y1="61282" x2="58626" y2="61282"/>
                        <a14:foregroundMark x1="57029" y1="91538" x2="57029" y2="91538"/>
                        <a14:foregroundMark x1="62939" y1="91795" x2="62939" y2="91795"/>
                        <a14:foregroundMark x1="31150" y1="52051" x2="31150" y2="52051"/>
                      </a14:backgroundRemoval>
                    </a14:imgEffect>
                  </a14:imgLayer>
                </a14:imgProps>
              </a:ext>
              <a:ext uri="{28A0092B-C50C-407E-A947-70E740481C1C}">
                <a14:useLocalDpi xmlns:a14="http://schemas.microsoft.com/office/drawing/2010/main" val="0"/>
              </a:ext>
            </a:extLst>
          </a:blip>
          <a:srcRect/>
          <a:stretch>
            <a:fillRect/>
          </a:stretch>
        </p:blipFill>
        <p:spPr bwMode="auto">
          <a:xfrm>
            <a:off x="7052600" y="419789"/>
            <a:ext cx="4513092" cy="281167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Gradient heat map background">
            <a:extLst>
              <a:ext uri="{FF2B5EF4-FFF2-40B4-BE49-F238E27FC236}">
                <a16:creationId xmlns:a16="http://schemas.microsoft.com/office/drawing/2014/main" id="{430CF339-AAD2-D26E-A001-E77D09ADF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6875" y="3706333"/>
            <a:ext cx="2762351" cy="1840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yellow and pink picture with a sun in the background&#10;&#10;Description automatically generated">
            <a:extLst>
              <a:ext uri="{FF2B5EF4-FFF2-40B4-BE49-F238E27FC236}">
                <a16:creationId xmlns:a16="http://schemas.microsoft.com/office/drawing/2014/main" id="{536C7509-538A-C0C2-583E-CF88757270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9781" y="4001294"/>
            <a:ext cx="2117345" cy="1742273"/>
          </a:xfrm>
          <a:prstGeom prst="rect">
            <a:avLst/>
          </a:prstGeom>
        </p:spPr>
      </p:pic>
    </p:spTree>
    <p:extLst>
      <p:ext uri="{BB962C8B-B14F-4D97-AF65-F5344CB8AC3E}">
        <p14:creationId xmlns:p14="http://schemas.microsoft.com/office/powerpoint/2010/main" val="365849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2" presetClass="entr" presetSubtype="2" fill="hold" nodeType="withEffect">
                                  <p:stCondLst>
                                    <p:cond delay="0"/>
                                  </p:stCondLst>
                                  <p:childTnLst>
                                    <p:set>
                                      <p:cBhvr>
                                        <p:cTn id="9" dur="1" fill="hold">
                                          <p:stCondLst>
                                            <p:cond delay="0"/>
                                          </p:stCondLst>
                                        </p:cTn>
                                        <p:tgtEl>
                                          <p:spTgt spid="1029"/>
                                        </p:tgtEl>
                                        <p:attrNameLst>
                                          <p:attrName>style.visibility</p:attrName>
                                        </p:attrNameLst>
                                      </p:cBhvr>
                                      <p:to>
                                        <p:strVal val="visible"/>
                                      </p:to>
                                    </p:set>
                                    <p:anim calcmode="lin" valueType="num">
                                      <p:cBhvr additive="base">
                                        <p:cTn id="10" dur="500" fill="hold"/>
                                        <p:tgtEl>
                                          <p:spTgt spid="1029"/>
                                        </p:tgtEl>
                                        <p:attrNameLst>
                                          <p:attrName>ppt_x</p:attrName>
                                        </p:attrNameLst>
                                      </p:cBhvr>
                                      <p:tavLst>
                                        <p:tav tm="0">
                                          <p:val>
                                            <p:strVal val="1+#ppt_w/2"/>
                                          </p:val>
                                        </p:tav>
                                        <p:tav tm="100000">
                                          <p:val>
                                            <p:strVal val="#ppt_x"/>
                                          </p:val>
                                        </p:tav>
                                      </p:tavLst>
                                    </p:anim>
                                    <p:anim calcmode="lin" valueType="num">
                                      <p:cBhvr additive="base">
                                        <p:cTn id="11" dur="500" fill="hold"/>
                                        <p:tgtEl>
                                          <p:spTgt spid="1029"/>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1031"/>
                                        </p:tgtEl>
                                        <p:attrNameLst>
                                          <p:attrName>style.visibility</p:attrName>
                                        </p:attrNameLst>
                                      </p:cBhvr>
                                      <p:to>
                                        <p:strVal val="visible"/>
                                      </p:to>
                                    </p:set>
                                    <p:anim calcmode="lin" valueType="num">
                                      <p:cBhvr additive="base">
                                        <p:cTn id="19" dur="500" fill="hold"/>
                                        <p:tgtEl>
                                          <p:spTgt spid="1031"/>
                                        </p:tgtEl>
                                        <p:attrNameLst>
                                          <p:attrName>ppt_x</p:attrName>
                                        </p:attrNameLst>
                                      </p:cBhvr>
                                      <p:tavLst>
                                        <p:tav tm="0">
                                          <p:val>
                                            <p:strVal val="#ppt_x"/>
                                          </p:val>
                                        </p:tav>
                                        <p:tav tm="100000">
                                          <p:val>
                                            <p:strVal val="#ppt_x"/>
                                          </p:val>
                                        </p:tav>
                                      </p:tavLst>
                                    </p:anim>
                                    <p:anim calcmode="lin" valueType="num">
                                      <p:cBhvr additive="base">
                                        <p:cTn id="20"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par>
                                <p:cTn id="26" presetID="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6708-71FF-80B6-9086-8E69504C70A0}"/>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E10CEF1-223B-F1C8-0025-5C7CB571BB53}"/>
              </a:ext>
            </a:extLst>
          </p:cNvPr>
          <p:cNvSpPr>
            <a:spLocks noGrp="1"/>
          </p:cNvSpPr>
          <p:nvPr>
            <p:ph type="title"/>
          </p:nvPr>
        </p:nvSpPr>
        <p:spPr/>
        <p:txBody>
          <a:bodyPr>
            <a:normAutofit/>
          </a:bodyPr>
          <a:lstStyle/>
          <a:p>
            <a:r>
              <a:rPr lang="en-US"/>
              <a:t>Research Gap</a:t>
            </a:r>
          </a:p>
        </p:txBody>
      </p:sp>
      <p:graphicFrame>
        <p:nvGraphicFramePr>
          <p:cNvPr id="21" name="Content Placeholder 1">
            <a:extLst>
              <a:ext uri="{FF2B5EF4-FFF2-40B4-BE49-F238E27FC236}">
                <a16:creationId xmlns:a16="http://schemas.microsoft.com/office/drawing/2014/main" id="{5D8717F5-9F6A-63EB-060D-2E49417FBA1F}"/>
              </a:ext>
            </a:extLst>
          </p:cNvPr>
          <p:cNvGraphicFramePr>
            <a:graphicFrameLocks noGrp="1"/>
          </p:cNvGraphicFramePr>
          <p:nvPr>
            <p:ph idx="1"/>
            <p:extLst>
              <p:ext uri="{D42A27DB-BD31-4B8C-83A1-F6EECF244321}">
                <p14:modId xmlns:p14="http://schemas.microsoft.com/office/powerpoint/2010/main" val="544701103"/>
              </p:ext>
            </p:extLst>
          </p:nvPr>
        </p:nvGraphicFramePr>
        <p:xfrm>
          <a:off x="838200" y="153339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Questions concept illustration">
            <a:extLst>
              <a:ext uri="{FF2B5EF4-FFF2-40B4-BE49-F238E27FC236}">
                <a16:creationId xmlns:a16="http://schemas.microsoft.com/office/drawing/2014/main" id="{9E04A189-46F7-F790-65E2-AD8200395C5E}"/>
              </a:ext>
            </a:extLst>
          </p:cNvPr>
          <p:cNvPicPr>
            <a:picLocks noChangeAspect="1" noChangeArrowheads="1"/>
          </p:cNvPicPr>
          <p:nvPr/>
        </p:nvPicPr>
        <p:blipFill>
          <a:blip r:embed="rId8">
            <a:alphaModFix amt="50000"/>
            <a:extLst>
              <a:ext uri="{BEBA8EAE-BF5A-486C-A8C5-ECC9F3942E4B}">
                <a14:imgProps xmlns:a14="http://schemas.microsoft.com/office/drawing/2010/main">
                  <a14:imgLayer r:embed="rId9">
                    <a14:imgEffect>
                      <a14:backgroundRemoval t="10000" b="90000" l="10000" r="90000">
                        <a14:foregroundMark x1="66454" y1="31629" x2="66454" y2="31629"/>
                        <a14:foregroundMark x1="60703" y1="38658" x2="60703" y2="38658"/>
                      </a14:backgroundRemoval>
                    </a14:imgEffect>
                  </a14:imgLayer>
                </a14:imgProps>
              </a:ext>
              <a:ext uri="{28A0092B-C50C-407E-A947-70E740481C1C}">
                <a14:useLocalDpi xmlns:a14="http://schemas.microsoft.com/office/drawing/2010/main" val="0"/>
              </a:ext>
            </a:extLst>
          </a:blip>
          <a:srcRect/>
          <a:stretch>
            <a:fillRect/>
          </a:stretch>
        </p:blipFill>
        <p:spPr bwMode="auto">
          <a:xfrm>
            <a:off x="12491325" y="0"/>
            <a:ext cx="7064094" cy="70640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FF0A24-AF19-0ADC-3AAC-CE009B30811D}"/>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IT21219320</a:t>
            </a:r>
            <a:r>
              <a:rPr lang="en-US" sz="1800">
                <a:solidFill>
                  <a:schemeClr val="tx1"/>
                </a:solidFill>
              </a:rPr>
              <a:t>   |   Ayeshmantha S. K. S. |   </a:t>
            </a:r>
            <a:r>
              <a:rPr lang="en-US" sz="1800" b="0">
                <a:solidFill>
                  <a:schemeClr val="tx1"/>
                </a:solidFill>
              </a:rPr>
              <a:t>R25-002</a:t>
            </a:r>
          </a:p>
        </p:txBody>
      </p:sp>
    </p:spTree>
    <p:extLst>
      <p:ext uri="{BB962C8B-B14F-4D97-AF65-F5344CB8AC3E}">
        <p14:creationId xmlns:p14="http://schemas.microsoft.com/office/powerpoint/2010/main" val="1022679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6FB9E-2B57-7EE9-6E79-B49E0263B15C}"/>
            </a:ext>
          </a:extLst>
        </p:cNvPr>
        <p:cNvGrpSpPr/>
        <p:nvPr/>
      </p:nvGrpSpPr>
      <p:grpSpPr>
        <a:xfrm>
          <a:off x="0" y="0"/>
          <a:ext cx="0" cy="0"/>
          <a:chOff x="0" y="0"/>
          <a:chExt cx="0" cy="0"/>
        </a:xfrm>
      </p:grpSpPr>
      <p:pic>
        <p:nvPicPr>
          <p:cNvPr id="2050" name="Picture 2" descr="Questions concept illustration">
            <a:extLst>
              <a:ext uri="{FF2B5EF4-FFF2-40B4-BE49-F238E27FC236}">
                <a16:creationId xmlns:a16="http://schemas.microsoft.com/office/drawing/2014/main" id="{A76531D3-6707-A056-9AFC-4FFE713CFD42}"/>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backgroundRemoval t="10000" b="90000" l="10000" r="90000">
                        <a14:foregroundMark x1="66454" y1="31629" x2="66454" y2="31629"/>
                        <a14:foregroundMark x1="60703" y1="38658" x2="60703" y2="38658"/>
                      </a14:backgroundRemoval>
                    </a14:imgEffect>
                  </a14:imgLayer>
                </a14:imgProps>
              </a:ext>
              <a:ext uri="{28A0092B-C50C-407E-A947-70E740481C1C}">
                <a14:useLocalDpi xmlns:a14="http://schemas.microsoft.com/office/drawing/2010/main" val="0"/>
              </a:ext>
            </a:extLst>
          </a:blip>
          <a:srcRect/>
          <a:stretch>
            <a:fillRect/>
          </a:stretch>
        </p:blipFill>
        <p:spPr bwMode="auto">
          <a:xfrm>
            <a:off x="7227316" y="0"/>
            <a:ext cx="7064094" cy="70640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5D1E12E-3B74-04DD-ED1C-4614FC24C5B5}"/>
              </a:ext>
            </a:extLst>
          </p:cNvPr>
          <p:cNvSpPr>
            <a:spLocks noGrp="1"/>
          </p:cNvSpPr>
          <p:nvPr>
            <p:ph type="title"/>
          </p:nvPr>
        </p:nvSpPr>
        <p:spPr/>
        <p:txBody>
          <a:bodyPr vert="horz" lIns="91440" tIns="45720" rIns="91440" bIns="45720" rtlCol="0" anchor="ctr">
            <a:normAutofit/>
          </a:bodyPr>
          <a:lstStyle/>
          <a:p>
            <a:r>
              <a:rPr lang="en-US" kern="1200" dirty="0">
                <a:latin typeface="+mj-lt"/>
                <a:ea typeface="+mj-ea"/>
                <a:cs typeface="+mj-cs"/>
              </a:rPr>
              <a:t>Research Question</a:t>
            </a:r>
          </a:p>
        </p:txBody>
      </p:sp>
      <p:sp>
        <p:nvSpPr>
          <p:cNvPr id="6" name="Content Placeholder 5">
            <a:extLst>
              <a:ext uri="{FF2B5EF4-FFF2-40B4-BE49-F238E27FC236}">
                <a16:creationId xmlns:a16="http://schemas.microsoft.com/office/drawing/2014/main" id="{96DEA39E-B2F7-7158-8DA6-5EE1921ABD42}"/>
              </a:ext>
            </a:extLst>
          </p:cNvPr>
          <p:cNvSpPr>
            <a:spLocks noGrp="1"/>
          </p:cNvSpPr>
          <p:nvPr>
            <p:ph idx="1"/>
          </p:nvPr>
        </p:nvSpPr>
        <p:spPr>
          <a:xfrm>
            <a:off x="838200" y="1825625"/>
            <a:ext cx="8918121" cy="4351338"/>
          </a:xfrm>
        </p:spPr>
        <p:txBody>
          <a:bodyPr vert="horz" lIns="91440" tIns="45720" rIns="91440" bIns="45720" rtlCol="0">
            <a:normAutofit/>
          </a:bodyPr>
          <a:lstStyle/>
          <a:p>
            <a:r>
              <a:rPr lang="en-US" sz="2200" dirty="0"/>
              <a:t>How to synchronize data between IoT sensors and segmented image areas to maintain spatial accuracy?</a:t>
            </a:r>
          </a:p>
          <a:p>
            <a:r>
              <a:rPr lang="en-US" sz="2200" dirty="0"/>
              <a:t>How to process and integrate temperature data from IoT sensors and image-based analysis quickly and accurately? </a:t>
            </a:r>
          </a:p>
          <a:p>
            <a:r>
              <a:rPr lang="en-US" sz="2200" dirty="0"/>
              <a:t>How to design a compact and energy-efficient IoT device that can sustain long-term deployments in outdoor environments?</a:t>
            </a:r>
            <a:endParaRPr lang="en-US" sz="2200" dirty="0">
              <a:highlight>
                <a:srgbClr val="FFFF00"/>
              </a:highlight>
            </a:endParaRPr>
          </a:p>
        </p:txBody>
      </p:sp>
      <p:sp>
        <p:nvSpPr>
          <p:cNvPr id="13" name="Date Placeholder 6">
            <a:extLst>
              <a:ext uri="{FF2B5EF4-FFF2-40B4-BE49-F238E27FC236}">
                <a16:creationId xmlns:a16="http://schemas.microsoft.com/office/drawing/2014/main" id="{62D4BB95-CBC8-49DB-2047-167DF5CF2C9B}"/>
              </a:ext>
            </a:extLst>
          </p:cNvPr>
          <p:cNvSpPr>
            <a:spLocks noGrp="1"/>
          </p:cNvSpPr>
          <p:nvPr>
            <p:ph type="dt" sz="half" idx="4294967295"/>
          </p:nvPr>
        </p:nvSpPr>
        <p:spPr>
          <a:xfrm>
            <a:off x="838200" y="6356350"/>
            <a:ext cx="2743200" cy="365125"/>
          </a:xfrm>
        </p:spPr>
        <p:txBody>
          <a:bodyPr/>
          <a:lstStyle/>
          <a:p>
            <a:pPr>
              <a:spcAft>
                <a:spcPts val="600"/>
              </a:spcAft>
            </a:pPr>
            <a:fld id="{916D9316-4243-4FC9-AB9A-6C4ABE5CE670}" type="datetime1">
              <a:rPr lang="en-US"/>
              <a:pPr>
                <a:spcAft>
                  <a:spcPts val="600"/>
                </a:spcAft>
              </a:pPr>
              <a:t>2/15/2025</a:t>
            </a:fld>
            <a:endParaRPr lang="en-US"/>
          </a:p>
        </p:txBody>
      </p:sp>
      <p:sp>
        <p:nvSpPr>
          <p:cNvPr id="15" name="Slide Number Placeholder 7">
            <a:extLst>
              <a:ext uri="{FF2B5EF4-FFF2-40B4-BE49-F238E27FC236}">
                <a16:creationId xmlns:a16="http://schemas.microsoft.com/office/drawing/2014/main" id="{5E559888-D543-0658-903C-4E09340EEC27}"/>
              </a:ext>
            </a:extLst>
          </p:cNvPr>
          <p:cNvSpPr>
            <a:spLocks noGrp="1"/>
          </p:cNvSpPr>
          <p:nvPr>
            <p:ph type="sldNum" sz="quarter" idx="4294967295"/>
          </p:nvPr>
        </p:nvSpPr>
        <p:spPr>
          <a:xfrm>
            <a:off x="8610600" y="6356350"/>
            <a:ext cx="2743200" cy="365125"/>
          </a:xfrm>
        </p:spPr>
        <p:txBody>
          <a:bodyPr/>
          <a:lstStyle/>
          <a:p>
            <a:pPr>
              <a:spcAft>
                <a:spcPts val="600"/>
              </a:spcAft>
            </a:pPr>
            <a:fld id="{4FAB73BC-B049-4115-A692-8D63A059BFB8}" type="slidenum">
              <a:rPr lang="en-US" smtClean="0"/>
              <a:pPr>
                <a:spcAft>
                  <a:spcPts val="600"/>
                </a:spcAft>
              </a:pPr>
              <a:t>26</a:t>
            </a:fld>
            <a:endParaRPr lang="en-US"/>
          </a:p>
        </p:txBody>
      </p:sp>
      <p:sp>
        <p:nvSpPr>
          <p:cNvPr id="7" name="Rectangle 6">
            <a:extLst>
              <a:ext uri="{FF2B5EF4-FFF2-40B4-BE49-F238E27FC236}">
                <a16:creationId xmlns:a16="http://schemas.microsoft.com/office/drawing/2014/main" id="{546C9076-5094-1633-891B-3EB7329F6FC2}"/>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IT21219320</a:t>
            </a:r>
            <a:r>
              <a:rPr lang="en-US" sz="1800" dirty="0">
                <a:solidFill>
                  <a:schemeClr val="tx1"/>
                </a:solidFill>
              </a:rPr>
              <a:t>   |   Ayeshmantha S. K. S. |   </a:t>
            </a:r>
            <a:r>
              <a:rPr lang="en-US" sz="1800" b="0" dirty="0">
                <a:solidFill>
                  <a:schemeClr val="tx1"/>
                </a:solidFill>
              </a:rPr>
              <a:t>R25-002</a:t>
            </a:r>
          </a:p>
        </p:txBody>
      </p:sp>
      <p:pic>
        <p:nvPicPr>
          <p:cNvPr id="8" name="Picture 4" descr="Water contamination detection system abstract concept illustration">
            <a:extLst>
              <a:ext uri="{FF2B5EF4-FFF2-40B4-BE49-F238E27FC236}">
                <a16:creationId xmlns:a16="http://schemas.microsoft.com/office/drawing/2014/main" id="{7601C534-B8C6-52F8-7DE6-75AB06CAE8F5}"/>
              </a:ext>
            </a:extLst>
          </p:cNvPr>
          <p:cNvPicPr>
            <a:picLocks noChangeAspect="1" noChangeArrowheads="1"/>
          </p:cNvPicPr>
          <p:nvPr/>
        </p:nvPicPr>
        <p:blipFill>
          <a:blip r:embed="rId5">
            <a:alphaModFix amt="2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93931" y="156013"/>
            <a:ext cx="59626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075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2A6B9-D0A1-0426-271D-76A16F8B300B}"/>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3D5801D5-2D70-F377-0562-B57C38D33382}"/>
              </a:ext>
            </a:extLst>
          </p:cNvPr>
          <p:cNvSpPr>
            <a:spLocks noGrp="1"/>
          </p:cNvSpPr>
          <p:nvPr>
            <p:ph type="title"/>
          </p:nvPr>
        </p:nvSpPr>
        <p:spPr/>
        <p:txBody>
          <a:bodyPr>
            <a:normAutofit/>
          </a:bodyPr>
          <a:lstStyle/>
          <a:p>
            <a:r>
              <a:rPr lang="en-US" b="1"/>
              <a:t>Specific and Sub Objectives</a:t>
            </a:r>
          </a:p>
        </p:txBody>
      </p:sp>
      <p:sp>
        <p:nvSpPr>
          <p:cNvPr id="8" name="TextBox 7">
            <a:extLst>
              <a:ext uri="{FF2B5EF4-FFF2-40B4-BE49-F238E27FC236}">
                <a16:creationId xmlns:a16="http://schemas.microsoft.com/office/drawing/2014/main" id="{920C096A-19D3-1DB0-8F5A-113ACC805371}"/>
              </a:ext>
            </a:extLst>
          </p:cNvPr>
          <p:cNvSpPr txBox="1"/>
          <p:nvPr/>
        </p:nvSpPr>
        <p:spPr>
          <a:xfrm>
            <a:off x="648290" y="2356799"/>
            <a:ext cx="2981129" cy="2308324"/>
          </a:xfrm>
          <a:prstGeom prst="rect">
            <a:avLst/>
          </a:prstGeom>
          <a:noFill/>
        </p:spPr>
        <p:txBody>
          <a:bodyPr wrap="square" rtlCol="0">
            <a:spAutoFit/>
          </a:bodyPr>
          <a:lstStyle/>
          <a:p>
            <a:pPr algn="ctr"/>
            <a:r>
              <a:rPr lang="en-US" sz="2400" dirty="0">
                <a:solidFill>
                  <a:schemeClr val="bg1"/>
                </a:solidFill>
              </a:rPr>
              <a:t>Collect accurate temperature data for the specified segments and map the thermal data into the image</a:t>
            </a:r>
          </a:p>
        </p:txBody>
      </p:sp>
      <p:sp>
        <p:nvSpPr>
          <p:cNvPr id="9" name="Flowchart: Connector 8">
            <a:extLst>
              <a:ext uri="{FF2B5EF4-FFF2-40B4-BE49-F238E27FC236}">
                <a16:creationId xmlns:a16="http://schemas.microsoft.com/office/drawing/2014/main" id="{F2251555-089B-C580-BAF0-8551A154F81E}"/>
              </a:ext>
            </a:extLst>
          </p:cNvPr>
          <p:cNvSpPr/>
          <p:nvPr/>
        </p:nvSpPr>
        <p:spPr>
          <a:xfrm>
            <a:off x="378372" y="1807779"/>
            <a:ext cx="3520966" cy="3321269"/>
          </a:xfrm>
          <a:prstGeom prst="flowChartConnector">
            <a:avLst/>
          </a:prstGeom>
          <a:noFill/>
          <a:ln w="1905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1">
            <a:extLst>
              <a:ext uri="{FF2B5EF4-FFF2-40B4-BE49-F238E27FC236}">
                <a16:creationId xmlns:a16="http://schemas.microsoft.com/office/drawing/2014/main" id="{D6ABBF6F-DE79-95AE-645E-D5C5BBDE9B88}"/>
              </a:ext>
            </a:extLst>
          </p:cNvPr>
          <p:cNvSpPr/>
          <p:nvPr/>
        </p:nvSpPr>
        <p:spPr>
          <a:xfrm>
            <a:off x="5238765" y="1552628"/>
            <a:ext cx="45719" cy="4316315"/>
          </a:xfrm>
          <a:prstGeom prst="roundRect">
            <a:avLst>
              <a:gd name="adj" fmla="val 111628"/>
            </a:avLst>
          </a:prstGeom>
          <a:solidFill>
            <a:srgbClr val="D8D4D4"/>
          </a:solidFill>
          <a:ln/>
        </p:spPr>
        <p:txBody>
          <a:bodyPr/>
          <a:lstStyle/>
          <a:p>
            <a:endParaRPr lang="en-US"/>
          </a:p>
        </p:txBody>
      </p:sp>
      <p:grpSp>
        <p:nvGrpSpPr>
          <p:cNvPr id="5" name="Group 4">
            <a:extLst>
              <a:ext uri="{FF2B5EF4-FFF2-40B4-BE49-F238E27FC236}">
                <a16:creationId xmlns:a16="http://schemas.microsoft.com/office/drawing/2014/main" id="{E3EC8645-F4BE-B24A-EFD6-698B6BFB612B}"/>
              </a:ext>
            </a:extLst>
          </p:cNvPr>
          <p:cNvGrpSpPr/>
          <p:nvPr/>
        </p:nvGrpSpPr>
        <p:grpSpPr>
          <a:xfrm>
            <a:off x="4998855" y="1753469"/>
            <a:ext cx="7061766" cy="621339"/>
            <a:chOff x="4998855" y="1753469"/>
            <a:chExt cx="7061766" cy="621339"/>
          </a:xfrm>
        </p:grpSpPr>
        <p:sp>
          <p:nvSpPr>
            <p:cNvPr id="11" name="Shape 2">
              <a:extLst>
                <a:ext uri="{FF2B5EF4-FFF2-40B4-BE49-F238E27FC236}">
                  <a16:creationId xmlns:a16="http://schemas.microsoft.com/office/drawing/2014/main" id="{1141A05C-86FF-6DB6-89DF-E7FE37D55840}"/>
                </a:ext>
              </a:extLst>
            </p:cNvPr>
            <p:cNvSpPr/>
            <p:nvPr/>
          </p:nvSpPr>
          <p:spPr>
            <a:xfrm>
              <a:off x="5478677" y="2047689"/>
              <a:ext cx="793790" cy="30480"/>
            </a:xfrm>
            <a:prstGeom prst="roundRect">
              <a:avLst>
                <a:gd name="adj" fmla="val 111628"/>
              </a:avLst>
            </a:prstGeom>
            <a:solidFill>
              <a:srgbClr val="D8D4D4"/>
            </a:solidFill>
            <a:ln/>
          </p:spPr>
          <p:txBody>
            <a:bodyPr/>
            <a:lstStyle/>
            <a:p>
              <a:endParaRPr lang="en-US"/>
            </a:p>
          </p:txBody>
        </p:sp>
        <p:sp>
          <p:nvSpPr>
            <p:cNvPr id="12" name="Shape 3">
              <a:extLst>
                <a:ext uri="{FF2B5EF4-FFF2-40B4-BE49-F238E27FC236}">
                  <a16:creationId xmlns:a16="http://schemas.microsoft.com/office/drawing/2014/main" id="{57F86BB5-08C0-EFEF-88D1-87BFCA02B954}"/>
                </a:ext>
              </a:extLst>
            </p:cNvPr>
            <p:cNvSpPr/>
            <p:nvPr/>
          </p:nvSpPr>
          <p:spPr>
            <a:xfrm>
              <a:off x="4998855" y="1807779"/>
              <a:ext cx="510302" cy="510302"/>
            </a:xfrm>
            <a:prstGeom prst="roundRect">
              <a:avLst>
                <a:gd name="adj" fmla="val 6667"/>
              </a:avLst>
            </a:prstGeom>
            <a:solidFill>
              <a:srgbClr val="F9F7F7"/>
            </a:solidFill>
            <a:ln/>
          </p:spPr>
          <p:txBody>
            <a:bodyPr/>
            <a:lstStyle/>
            <a:p>
              <a:endParaRPr lang="en-US"/>
            </a:p>
          </p:txBody>
        </p:sp>
        <p:sp>
          <p:nvSpPr>
            <p:cNvPr id="13" name="Text 4">
              <a:extLst>
                <a:ext uri="{FF2B5EF4-FFF2-40B4-BE49-F238E27FC236}">
                  <a16:creationId xmlns:a16="http://schemas.microsoft.com/office/drawing/2014/main" id="{DE2C50F2-A07B-8C70-1EB9-2726E26E27B4}"/>
                </a:ext>
              </a:extLst>
            </p:cNvPr>
            <p:cNvSpPr/>
            <p:nvPr/>
          </p:nvSpPr>
          <p:spPr>
            <a:xfrm>
              <a:off x="5177568" y="1892789"/>
              <a:ext cx="152757"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1</a:t>
              </a:r>
              <a:endParaRPr lang="en-US" sz="2650"/>
            </a:p>
          </p:txBody>
        </p:sp>
        <p:sp>
          <p:nvSpPr>
            <p:cNvPr id="14" name="Text 5">
              <a:extLst>
                <a:ext uri="{FF2B5EF4-FFF2-40B4-BE49-F238E27FC236}">
                  <a16:creationId xmlns:a16="http://schemas.microsoft.com/office/drawing/2014/main" id="{64C52670-ABB1-3660-B50D-780E771842F8}"/>
                </a:ext>
              </a:extLst>
            </p:cNvPr>
            <p:cNvSpPr/>
            <p:nvPr/>
          </p:nvSpPr>
          <p:spPr>
            <a:xfrm>
              <a:off x="6386577" y="1753469"/>
              <a:ext cx="5674044" cy="621339"/>
            </a:xfrm>
            <a:prstGeom prst="rect">
              <a:avLst/>
            </a:prstGeom>
            <a:noFill/>
            <a:ln/>
          </p:spPr>
          <p:txBody>
            <a:bodyPr wrap="none" lIns="0" tIns="0" rIns="0" bIns="0" rtlCol="0" anchor="t"/>
            <a:lstStyle/>
            <a:p>
              <a:r>
                <a:rPr lang="en-US" sz="2000" dirty="0">
                  <a:solidFill>
                    <a:schemeClr val="bg1"/>
                  </a:solidFill>
                </a:rPr>
                <a:t>Design and Develop a Compact, Energy-Efficient IoT </a:t>
              </a:r>
            </a:p>
            <a:p>
              <a:r>
                <a:rPr lang="en-US" sz="2000" dirty="0">
                  <a:solidFill>
                    <a:schemeClr val="bg1"/>
                  </a:solidFill>
                </a:rPr>
                <a:t>Device for Real-Time Environmental Data Collection</a:t>
              </a:r>
            </a:p>
          </p:txBody>
        </p:sp>
      </p:grpSp>
      <p:grpSp>
        <p:nvGrpSpPr>
          <p:cNvPr id="3" name="Group 2">
            <a:extLst>
              <a:ext uri="{FF2B5EF4-FFF2-40B4-BE49-F238E27FC236}">
                <a16:creationId xmlns:a16="http://schemas.microsoft.com/office/drawing/2014/main" id="{D6100972-90C7-EC78-B38B-91D5E33F15F6}"/>
              </a:ext>
            </a:extLst>
          </p:cNvPr>
          <p:cNvGrpSpPr/>
          <p:nvPr/>
        </p:nvGrpSpPr>
        <p:grpSpPr>
          <a:xfrm>
            <a:off x="4998855" y="3192163"/>
            <a:ext cx="6998703" cy="621338"/>
            <a:chOff x="4998855" y="2754738"/>
            <a:chExt cx="6998703" cy="621338"/>
          </a:xfrm>
        </p:grpSpPr>
        <p:sp>
          <p:nvSpPr>
            <p:cNvPr id="27" name="Text 20">
              <a:extLst>
                <a:ext uri="{FF2B5EF4-FFF2-40B4-BE49-F238E27FC236}">
                  <a16:creationId xmlns:a16="http://schemas.microsoft.com/office/drawing/2014/main" id="{9D972EE9-5EE2-77B8-8FE8-1FFD0316D93A}"/>
                </a:ext>
              </a:extLst>
            </p:cNvPr>
            <p:cNvSpPr/>
            <p:nvPr/>
          </p:nvSpPr>
          <p:spPr>
            <a:xfrm>
              <a:off x="6379789" y="2754738"/>
              <a:ext cx="5617769" cy="621338"/>
            </a:xfrm>
            <a:prstGeom prst="rect">
              <a:avLst/>
            </a:prstGeom>
            <a:noFill/>
            <a:ln/>
          </p:spPr>
          <p:txBody>
            <a:bodyPr wrap="none" lIns="0" tIns="0" rIns="0" bIns="0" rtlCol="0" anchor="t"/>
            <a:lstStyle/>
            <a:p>
              <a:r>
                <a:rPr lang="en-US" sz="2000" dirty="0">
                  <a:solidFill>
                    <a:schemeClr val="bg1"/>
                  </a:solidFill>
                </a:rPr>
                <a:t>Ensure Accurate Data Synchronization Between </a:t>
              </a:r>
            </a:p>
            <a:p>
              <a:r>
                <a:rPr lang="en-US" sz="2000" dirty="0">
                  <a:solidFill>
                    <a:schemeClr val="bg1"/>
                  </a:solidFill>
                </a:rPr>
                <a:t>Image Analysis and Real-World Mapping</a:t>
              </a:r>
            </a:p>
          </p:txBody>
        </p:sp>
        <p:sp>
          <p:nvSpPr>
            <p:cNvPr id="15" name="Shape 7">
              <a:extLst>
                <a:ext uri="{FF2B5EF4-FFF2-40B4-BE49-F238E27FC236}">
                  <a16:creationId xmlns:a16="http://schemas.microsoft.com/office/drawing/2014/main" id="{4019608E-6761-7273-707D-13A059D2AE8B}"/>
                </a:ext>
              </a:extLst>
            </p:cNvPr>
            <p:cNvSpPr/>
            <p:nvPr/>
          </p:nvSpPr>
          <p:spPr>
            <a:xfrm>
              <a:off x="5478677" y="3034918"/>
              <a:ext cx="793790" cy="30480"/>
            </a:xfrm>
            <a:prstGeom prst="roundRect">
              <a:avLst>
                <a:gd name="adj" fmla="val 111628"/>
              </a:avLst>
            </a:prstGeom>
            <a:solidFill>
              <a:srgbClr val="D8D4D4"/>
            </a:solidFill>
            <a:ln/>
          </p:spPr>
          <p:txBody>
            <a:bodyPr/>
            <a:lstStyle/>
            <a:p>
              <a:endParaRPr lang="en-US"/>
            </a:p>
          </p:txBody>
        </p:sp>
        <p:sp>
          <p:nvSpPr>
            <p:cNvPr id="16" name="Shape 8">
              <a:extLst>
                <a:ext uri="{FF2B5EF4-FFF2-40B4-BE49-F238E27FC236}">
                  <a16:creationId xmlns:a16="http://schemas.microsoft.com/office/drawing/2014/main" id="{83BF669D-52CF-9ED6-4130-DD37BBE2CA62}"/>
                </a:ext>
              </a:extLst>
            </p:cNvPr>
            <p:cNvSpPr/>
            <p:nvPr/>
          </p:nvSpPr>
          <p:spPr>
            <a:xfrm>
              <a:off x="4998855" y="2795005"/>
              <a:ext cx="510302" cy="510302"/>
            </a:xfrm>
            <a:prstGeom prst="roundRect">
              <a:avLst>
                <a:gd name="adj" fmla="val 6667"/>
              </a:avLst>
            </a:prstGeom>
            <a:solidFill>
              <a:srgbClr val="F9F7F7"/>
            </a:solidFill>
            <a:ln/>
          </p:spPr>
          <p:txBody>
            <a:bodyPr/>
            <a:lstStyle/>
            <a:p>
              <a:endParaRPr lang="en-US"/>
            </a:p>
          </p:txBody>
        </p:sp>
        <p:sp>
          <p:nvSpPr>
            <p:cNvPr id="17" name="Text 9">
              <a:extLst>
                <a:ext uri="{FF2B5EF4-FFF2-40B4-BE49-F238E27FC236}">
                  <a16:creationId xmlns:a16="http://schemas.microsoft.com/office/drawing/2014/main" id="{D69FC387-FE09-9A22-BECB-2517EE79650A}"/>
                </a:ext>
              </a:extLst>
            </p:cNvPr>
            <p:cNvSpPr/>
            <p:nvPr/>
          </p:nvSpPr>
          <p:spPr>
            <a:xfrm>
              <a:off x="5144112" y="2880015"/>
              <a:ext cx="219789"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2</a:t>
              </a:r>
              <a:endParaRPr lang="en-US" sz="2650"/>
            </a:p>
          </p:txBody>
        </p:sp>
      </p:grpSp>
      <p:grpSp>
        <p:nvGrpSpPr>
          <p:cNvPr id="2" name="Group 1">
            <a:extLst>
              <a:ext uri="{FF2B5EF4-FFF2-40B4-BE49-F238E27FC236}">
                <a16:creationId xmlns:a16="http://schemas.microsoft.com/office/drawing/2014/main" id="{89698763-E070-A0B5-5454-E6D9439DD2C2}"/>
              </a:ext>
            </a:extLst>
          </p:cNvPr>
          <p:cNvGrpSpPr/>
          <p:nvPr/>
        </p:nvGrpSpPr>
        <p:grpSpPr>
          <a:xfrm>
            <a:off x="4998855" y="4630856"/>
            <a:ext cx="6874359" cy="915536"/>
            <a:chOff x="4998855" y="4630856"/>
            <a:chExt cx="6874359" cy="915536"/>
          </a:xfrm>
        </p:grpSpPr>
        <p:sp>
          <p:nvSpPr>
            <p:cNvPr id="18" name="Text 10">
              <a:extLst>
                <a:ext uri="{FF2B5EF4-FFF2-40B4-BE49-F238E27FC236}">
                  <a16:creationId xmlns:a16="http://schemas.microsoft.com/office/drawing/2014/main" id="{084B1007-728A-93C8-FC57-4FB32AB5FE9D}"/>
                </a:ext>
              </a:extLst>
            </p:cNvPr>
            <p:cNvSpPr/>
            <p:nvPr/>
          </p:nvSpPr>
          <p:spPr>
            <a:xfrm>
              <a:off x="6386576" y="4630856"/>
              <a:ext cx="5486638" cy="915536"/>
            </a:xfrm>
            <a:prstGeom prst="rect">
              <a:avLst/>
            </a:prstGeom>
            <a:noFill/>
            <a:ln/>
          </p:spPr>
          <p:txBody>
            <a:bodyPr wrap="none" lIns="0" tIns="0" rIns="0" bIns="0" rtlCol="0" anchor="t"/>
            <a:lstStyle/>
            <a:p>
              <a:r>
                <a:rPr lang="en-US" sz="2000" dirty="0">
                  <a:solidFill>
                    <a:schemeClr val="bg1"/>
                  </a:solidFill>
                </a:rPr>
                <a:t>Implement Efficient Data Processing Techniques </a:t>
              </a:r>
            </a:p>
            <a:p>
              <a:r>
                <a:rPr lang="en-US" sz="2000" dirty="0">
                  <a:solidFill>
                    <a:schemeClr val="bg1"/>
                  </a:solidFill>
                </a:rPr>
                <a:t>for Accurate Heat Island Detection and Mitigation </a:t>
              </a:r>
            </a:p>
            <a:p>
              <a:r>
                <a:rPr lang="en-US" sz="2000" dirty="0">
                  <a:solidFill>
                    <a:schemeClr val="bg1"/>
                  </a:solidFill>
                </a:rPr>
                <a:t>Insights</a:t>
              </a:r>
            </a:p>
          </p:txBody>
        </p:sp>
        <p:sp>
          <p:nvSpPr>
            <p:cNvPr id="21" name="Shape 13">
              <a:extLst>
                <a:ext uri="{FF2B5EF4-FFF2-40B4-BE49-F238E27FC236}">
                  <a16:creationId xmlns:a16="http://schemas.microsoft.com/office/drawing/2014/main" id="{3B7373B6-89E8-5487-B7D4-9138FCF2B62A}"/>
                </a:ext>
              </a:extLst>
            </p:cNvPr>
            <p:cNvSpPr/>
            <p:nvPr/>
          </p:nvSpPr>
          <p:spPr>
            <a:xfrm>
              <a:off x="4998855" y="4825383"/>
              <a:ext cx="510302" cy="510302"/>
            </a:xfrm>
            <a:prstGeom prst="roundRect">
              <a:avLst>
                <a:gd name="adj" fmla="val 6667"/>
              </a:avLst>
            </a:prstGeom>
            <a:solidFill>
              <a:srgbClr val="F9F7F7"/>
            </a:solidFill>
            <a:ln/>
          </p:spPr>
          <p:txBody>
            <a:bodyPr/>
            <a:lstStyle/>
            <a:p>
              <a:endParaRPr lang="en-US"/>
            </a:p>
          </p:txBody>
        </p:sp>
        <p:sp>
          <p:nvSpPr>
            <p:cNvPr id="22" name="Text 14">
              <a:extLst>
                <a:ext uri="{FF2B5EF4-FFF2-40B4-BE49-F238E27FC236}">
                  <a16:creationId xmlns:a16="http://schemas.microsoft.com/office/drawing/2014/main" id="{8D8E3D4A-F9DA-60CF-C560-2359FD38B26D}"/>
                </a:ext>
              </a:extLst>
            </p:cNvPr>
            <p:cNvSpPr/>
            <p:nvPr/>
          </p:nvSpPr>
          <p:spPr>
            <a:xfrm>
              <a:off x="5147803" y="4910393"/>
              <a:ext cx="212288"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26" name="Shape 12">
              <a:extLst>
                <a:ext uri="{FF2B5EF4-FFF2-40B4-BE49-F238E27FC236}">
                  <a16:creationId xmlns:a16="http://schemas.microsoft.com/office/drawing/2014/main" id="{99FE1444-E2B7-446B-5772-FB4C59991943}"/>
                </a:ext>
              </a:extLst>
            </p:cNvPr>
            <p:cNvSpPr/>
            <p:nvPr/>
          </p:nvSpPr>
          <p:spPr>
            <a:xfrm>
              <a:off x="5504957" y="5070555"/>
              <a:ext cx="793790" cy="30480"/>
            </a:xfrm>
            <a:prstGeom prst="roundRect">
              <a:avLst>
                <a:gd name="adj" fmla="val 111628"/>
              </a:avLst>
            </a:prstGeom>
            <a:solidFill>
              <a:srgbClr val="D8D4D4"/>
            </a:solidFill>
            <a:ln/>
          </p:spPr>
          <p:txBody>
            <a:bodyPr/>
            <a:lstStyle/>
            <a:p>
              <a:endParaRPr lang="en-US"/>
            </a:p>
          </p:txBody>
        </p:sp>
      </p:grpSp>
      <p:sp>
        <p:nvSpPr>
          <p:cNvPr id="6" name="Rectangle 5">
            <a:extLst>
              <a:ext uri="{FF2B5EF4-FFF2-40B4-BE49-F238E27FC236}">
                <a16:creationId xmlns:a16="http://schemas.microsoft.com/office/drawing/2014/main" id="{A0946067-5E46-950A-4C4F-9AA67233F6B4}"/>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IT21219320</a:t>
            </a:r>
            <a:r>
              <a:rPr lang="en-US" sz="1800" dirty="0">
                <a:solidFill>
                  <a:schemeClr val="tx1"/>
                </a:solidFill>
              </a:rPr>
              <a:t>   |   Ayeshmantha S. K. S. |   </a:t>
            </a:r>
            <a:r>
              <a:rPr lang="en-US" sz="1800" b="0" dirty="0">
                <a:solidFill>
                  <a:schemeClr val="tx1"/>
                </a:solidFill>
              </a:rPr>
              <a:t>R25-002</a:t>
            </a:r>
          </a:p>
        </p:txBody>
      </p:sp>
    </p:spTree>
    <p:extLst>
      <p:ext uri="{BB962C8B-B14F-4D97-AF65-F5344CB8AC3E}">
        <p14:creationId xmlns:p14="http://schemas.microsoft.com/office/powerpoint/2010/main" val="2187577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pic>
        <p:nvPicPr>
          <p:cNvPr id="7" name="Content Placeholder 6">
            <a:extLst>
              <a:ext uri="{FF2B5EF4-FFF2-40B4-BE49-F238E27FC236}">
                <a16:creationId xmlns:a16="http://schemas.microsoft.com/office/drawing/2014/main" id="{C83DF8DB-5C30-3D80-47B5-BF77A12A68AE}"/>
              </a:ext>
            </a:extLst>
          </p:cNvPr>
          <p:cNvPicPr>
            <a:picLocks noGrp="1" noChangeAspect="1"/>
          </p:cNvPicPr>
          <p:nvPr>
            <p:ph idx="1"/>
          </p:nvPr>
        </p:nvPicPr>
        <p:blipFill>
          <a:blip r:embed="rId3"/>
          <a:stretch>
            <a:fillRect/>
          </a:stretch>
        </p:blipFill>
        <p:spPr>
          <a:xfrm>
            <a:off x="1495084" y="1613958"/>
            <a:ext cx="9201832" cy="4351338"/>
          </a:xfrm>
          <a:effectLst>
            <a:outerShdw blurRad="127000" dist="63500" dir="2700000" algn="tl" rotWithShape="0">
              <a:prstClr val="black">
                <a:alpha val="40000"/>
              </a:prstClr>
            </a:outerShdw>
          </a:effectLst>
        </p:spPr>
      </p:pic>
      <p:sp>
        <p:nvSpPr>
          <p:cNvPr id="2" name="Rectangle 1">
            <a:extLst>
              <a:ext uri="{FF2B5EF4-FFF2-40B4-BE49-F238E27FC236}">
                <a16:creationId xmlns:a16="http://schemas.microsoft.com/office/drawing/2014/main" id="{4ECD930B-A834-824D-8B05-73C0ED59822C}"/>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IT21219320</a:t>
            </a:r>
            <a:r>
              <a:rPr lang="en-US" sz="1800">
                <a:solidFill>
                  <a:schemeClr val="tx1"/>
                </a:solidFill>
              </a:rPr>
              <a:t>   |   Ayeshmantha S. K. S. |   </a:t>
            </a:r>
            <a:r>
              <a:rPr lang="en-US" sz="1800" b="0">
                <a:solidFill>
                  <a:schemeClr val="tx1"/>
                </a:solidFill>
              </a:rPr>
              <a:t>R25-002</a:t>
            </a:r>
          </a:p>
        </p:txBody>
      </p:sp>
    </p:spTree>
    <p:extLst>
      <p:ext uri="{BB962C8B-B14F-4D97-AF65-F5344CB8AC3E}">
        <p14:creationId xmlns:p14="http://schemas.microsoft.com/office/powerpoint/2010/main" val="1239560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6C16C-43F6-4E57-EF46-889EB956BA7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0C46FF-2CA7-ED31-D93A-F5CC860B2F56}"/>
              </a:ext>
            </a:extLst>
          </p:cNvPr>
          <p:cNvSpPr>
            <a:spLocks noGrp="1"/>
          </p:cNvSpPr>
          <p:nvPr>
            <p:ph type="title"/>
          </p:nvPr>
        </p:nvSpPr>
        <p:spPr/>
        <p:txBody>
          <a:bodyPr>
            <a:normAutofit/>
          </a:bodyPr>
          <a:lstStyle/>
          <a:p>
            <a:r>
              <a:rPr lang="pt-BR"/>
              <a:t>TECHNOLOGIES, TECHNIQUES &amp; ALGORITHMS</a:t>
            </a:r>
            <a:endParaRPr lang="en-US"/>
          </a:p>
        </p:txBody>
      </p:sp>
      <p:sp>
        <p:nvSpPr>
          <p:cNvPr id="2" name="Rectangle 1">
            <a:extLst>
              <a:ext uri="{FF2B5EF4-FFF2-40B4-BE49-F238E27FC236}">
                <a16:creationId xmlns:a16="http://schemas.microsoft.com/office/drawing/2014/main" id="{157E86FE-1EAB-93BD-F581-690F600D1592}"/>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IT21219320</a:t>
            </a:r>
            <a:r>
              <a:rPr lang="en-US" sz="1800">
                <a:solidFill>
                  <a:schemeClr val="tx1"/>
                </a:solidFill>
              </a:rPr>
              <a:t>   |   Ayeshmantha S. K. S. |   </a:t>
            </a:r>
            <a:r>
              <a:rPr lang="en-US" sz="1800" b="0">
                <a:solidFill>
                  <a:schemeClr val="tx1"/>
                </a:solidFill>
              </a:rPr>
              <a:t>R25-002</a:t>
            </a:r>
          </a:p>
        </p:txBody>
      </p:sp>
      <p:sp>
        <p:nvSpPr>
          <p:cNvPr id="9" name="Rectangle: Rounded Corners 8">
            <a:extLst>
              <a:ext uri="{FF2B5EF4-FFF2-40B4-BE49-F238E27FC236}">
                <a16:creationId xmlns:a16="http://schemas.microsoft.com/office/drawing/2014/main" id="{0D88B261-9F1B-1C1F-7DD6-30EAC92BE9C7}"/>
              </a:ext>
            </a:extLst>
          </p:cNvPr>
          <p:cNvSpPr/>
          <p:nvPr/>
        </p:nvSpPr>
        <p:spPr>
          <a:xfrm>
            <a:off x="745066" y="1811873"/>
            <a:ext cx="3225800" cy="3479799"/>
          </a:xfrm>
          <a:prstGeom prst="roundRect">
            <a:avLst>
              <a:gd name="adj" fmla="val 10630"/>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a:p>
        </p:txBody>
      </p:sp>
      <p:sp>
        <p:nvSpPr>
          <p:cNvPr id="10" name="Rectangle: Rounded Corners 9">
            <a:extLst>
              <a:ext uri="{FF2B5EF4-FFF2-40B4-BE49-F238E27FC236}">
                <a16:creationId xmlns:a16="http://schemas.microsoft.com/office/drawing/2014/main" id="{5A9464A2-E137-D53E-1271-638A4A0AE1D3}"/>
              </a:ext>
            </a:extLst>
          </p:cNvPr>
          <p:cNvSpPr/>
          <p:nvPr/>
        </p:nvSpPr>
        <p:spPr>
          <a:xfrm>
            <a:off x="4483100" y="1811873"/>
            <a:ext cx="3225800" cy="2455332"/>
          </a:xfrm>
          <a:prstGeom prst="roundRect">
            <a:avLst>
              <a:gd name="adj" fmla="val 11155"/>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018F4B9-6B8D-80A5-CB79-B31C118DFAD0}"/>
              </a:ext>
            </a:extLst>
          </p:cNvPr>
          <p:cNvSpPr/>
          <p:nvPr/>
        </p:nvSpPr>
        <p:spPr>
          <a:xfrm>
            <a:off x="8221134" y="1811873"/>
            <a:ext cx="3225800" cy="3776132"/>
          </a:xfrm>
          <a:prstGeom prst="roundRect">
            <a:avLst>
              <a:gd name="adj" fmla="val 12205"/>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96C0BE1-3AE8-4E10-D802-4E6AB11D267B}"/>
              </a:ext>
            </a:extLst>
          </p:cNvPr>
          <p:cNvPicPr>
            <a:picLocks noChangeAspect="1"/>
          </p:cNvPicPr>
          <p:nvPr/>
        </p:nvPicPr>
        <p:blipFill>
          <a:blip r:embed="rId3"/>
          <a:stretch>
            <a:fillRect/>
          </a:stretch>
        </p:blipFill>
        <p:spPr>
          <a:xfrm>
            <a:off x="956733" y="1995493"/>
            <a:ext cx="702733" cy="702733"/>
          </a:xfrm>
          <a:prstGeom prst="rect">
            <a:avLst/>
          </a:prstGeom>
        </p:spPr>
      </p:pic>
      <p:sp>
        <p:nvSpPr>
          <p:cNvPr id="15" name="TextBox 14">
            <a:extLst>
              <a:ext uri="{FF2B5EF4-FFF2-40B4-BE49-F238E27FC236}">
                <a16:creationId xmlns:a16="http://schemas.microsoft.com/office/drawing/2014/main" id="{3D9BE950-218A-2F2C-0EEB-19D3F3379BD3}"/>
              </a:ext>
            </a:extLst>
          </p:cNvPr>
          <p:cNvSpPr txBox="1"/>
          <p:nvPr/>
        </p:nvSpPr>
        <p:spPr>
          <a:xfrm>
            <a:off x="1777999" y="2162193"/>
            <a:ext cx="1896839" cy="369332"/>
          </a:xfrm>
          <a:prstGeom prst="rect">
            <a:avLst/>
          </a:prstGeom>
          <a:noFill/>
        </p:spPr>
        <p:txBody>
          <a:bodyPr wrap="square" rtlCol="0">
            <a:spAutoFit/>
          </a:bodyPr>
          <a:lstStyle/>
          <a:p>
            <a:pPr algn="ctr"/>
            <a:r>
              <a:rPr lang="en-US" b="1">
                <a:solidFill>
                  <a:schemeClr val="bg1"/>
                </a:solidFill>
              </a:rPr>
              <a:t>Technologies</a:t>
            </a:r>
          </a:p>
        </p:txBody>
      </p:sp>
      <p:sp>
        <p:nvSpPr>
          <p:cNvPr id="16" name="TextBox 15">
            <a:extLst>
              <a:ext uri="{FF2B5EF4-FFF2-40B4-BE49-F238E27FC236}">
                <a16:creationId xmlns:a16="http://schemas.microsoft.com/office/drawing/2014/main" id="{84A56625-3038-6D1E-33CF-83EB8AE0D9D8}"/>
              </a:ext>
            </a:extLst>
          </p:cNvPr>
          <p:cNvSpPr txBox="1"/>
          <p:nvPr/>
        </p:nvSpPr>
        <p:spPr>
          <a:xfrm>
            <a:off x="956733" y="2890313"/>
            <a:ext cx="2827867" cy="2308324"/>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Flutter</a:t>
            </a:r>
          </a:p>
          <a:p>
            <a:pPr marL="285750" indent="-285750">
              <a:buFont typeface="Wingdings" panose="05000000000000000000" pitchFamily="2" charset="2"/>
              <a:buChar char="ü"/>
            </a:pPr>
            <a:r>
              <a:rPr lang="en-US">
                <a:solidFill>
                  <a:schemeClr val="bg1"/>
                </a:solidFill>
              </a:rPr>
              <a:t>Python</a:t>
            </a:r>
          </a:p>
          <a:p>
            <a:pPr marL="285750" indent="-285750">
              <a:buFont typeface="Wingdings" panose="05000000000000000000" pitchFamily="2" charset="2"/>
              <a:buChar char="ü"/>
            </a:pPr>
            <a:r>
              <a:rPr lang="en-US">
                <a:solidFill>
                  <a:schemeClr val="bg1"/>
                </a:solidFill>
              </a:rPr>
              <a:t>Flask</a:t>
            </a:r>
          </a:p>
          <a:p>
            <a:pPr marL="285750" indent="-285750">
              <a:buFont typeface="Wingdings" panose="05000000000000000000" pitchFamily="2" charset="2"/>
              <a:buChar char="ü"/>
            </a:pPr>
            <a:r>
              <a:rPr lang="en-US">
                <a:solidFill>
                  <a:schemeClr val="bg1"/>
                </a:solidFill>
              </a:rPr>
              <a:t>NodeJS</a:t>
            </a:r>
          </a:p>
          <a:p>
            <a:pPr marL="285750" indent="-285750">
              <a:buFont typeface="Wingdings" panose="05000000000000000000" pitchFamily="2" charset="2"/>
              <a:buChar char="ü"/>
            </a:pPr>
            <a:r>
              <a:rPr lang="en-US">
                <a:solidFill>
                  <a:schemeClr val="bg1"/>
                </a:solidFill>
              </a:rPr>
              <a:t>OpenCV</a:t>
            </a:r>
          </a:p>
          <a:p>
            <a:pPr marL="285750" indent="-285750">
              <a:buFont typeface="Wingdings" panose="05000000000000000000" pitchFamily="2" charset="2"/>
              <a:buChar char="ü"/>
            </a:pPr>
            <a:r>
              <a:rPr lang="en-US">
                <a:solidFill>
                  <a:schemeClr val="bg1"/>
                </a:solidFill>
              </a:rPr>
              <a:t>ESP32</a:t>
            </a:r>
          </a:p>
          <a:p>
            <a:pPr marL="285750" indent="-285750">
              <a:buFont typeface="Wingdings" panose="05000000000000000000" pitchFamily="2" charset="2"/>
              <a:buChar char="ü"/>
            </a:pPr>
            <a:r>
              <a:rPr lang="en-US">
                <a:solidFill>
                  <a:schemeClr val="bg1"/>
                </a:solidFill>
              </a:rPr>
              <a:t>AMG8833 IR Sensor</a:t>
            </a:r>
          </a:p>
          <a:p>
            <a:pPr marL="285750" indent="-285750">
              <a:buFont typeface="Wingdings" panose="05000000000000000000" pitchFamily="2" charset="2"/>
              <a:buChar char="ü"/>
            </a:pPr>
            <a:r>
              <a:rPr lang="en-US">
                <a:solidFill>
                  <a:schemeClr val="bg1"/>
                </a:solidFill>
              </a:rPr>
              <a:t>Servos</a:t>
            </a:r>
          </a:p>
        </p:txBody>
      </p:sp>
      <p:pic>
        <p:nvPicPr>
          <p:cNvPr id="18" name="Picture 17">
            <a:extLst>
              <a:ext uri="{FF2B5EF4-FFF2-40B4-BE49-F238E27FC236}">
                <a16:creationId xmlns:a16="http://schemas.microsoft.com/office/drawing/2014/main" id="{3220B133-007B-A079-430C-C6252494A1C9}"/>
              </a:ext>
            </a:extLst>
          </p:cNvPr>
          <p:cNvPicPr>
            <a:picLocks noChangeAspect="1"/>
          </p:cNvPicPr>
          <p:nvPr/>
        </p:nvPicPr>
        <p:blipFill>
          <a:blip r:embed="rId4"/>
          <a:stretch>
            <a:fillRect/>
          </a:stretch>
        </p:blipFill>
        <p:spPr>
          <a:xfrm>
            <a:off x="4631268" y="1954128"/>
            <a:ext cx="735954" cy="735954"/>
          </a:xfrm>
          <a:prstGeom prst="rect">
            <a:avLst/>
          </a:prstGeom>
        </p:spPr>
      </p:pic>
      <p:sp>
        <p:nvSpPr>
          <p:cNvPr id="19" name="TextBox 18">
            <a:extLst>
              <a:ext uri="{FF2B5EF4-FFF2-40B4-BE49-F238E27FC236}">
                <a16:creationId xmlns:a16="http://schemas.microsoft.com/office/drawing/2014/main" id="{41CCE50A-8FCE-A7C7-0DA8-B5821394327B}"/>
              </a:ext>
            </a:extLst>
          </p:cNvPr>
          <p:cNvSpPr txBox="1"/>
          <p:nvPr/>
        </p:nvSpPr>
        <p:spPr>
          <a:xfrm>
            <a:off x="5452532" y="2137439"/>
            <a:ext cx="1896839" cy="369332"/>
          </a:xfrm>
          <a:prstGeom prst="rect">
            <a:avLst/>
          </a:prstGeom>
          <a:noFill/>
        </p:spPr>
        <p:txBody>
          <a:bodyPr wrap="square" rtlCol="0">
            <a:spAutoFit/>
          </a:bodyPr>
          <a:lstStyle/>
          <a:p>
            <a:pPr algn="ctr"/>
            <a:r>
              <a:rPr lang="en-US" b="1">
                <a:solidFill>
                  <a:schemeClr val="bg1"/>
                </a:solidFill>
              </a:rPr>
              <a:t>Techniques</a:t>
            </a:r>
          </a:p>
        </p:txBody>
      </p:sp>
      <p:sp>
        <p:nvSpPr>
          <p:cNvPr id="20" name="TextBox 19">
            <a:extLst>
              <a:ext uri="{FF2B5EF4-FFF2-40B4-BE49-F238E27FC236}">
                <a16:creationId xmlns:a16="http://schemas.microsoft.com/office/drawing/2014/main" id="{AC53CCD0-D9B4-7E42-F24F-3C8FF9025AE0}"/>
              </a:ext>
            </a:extLst>
          </p:cNvPr>
          <p:cNvSpPr txBox="1"/>
          <p:nvPr/>
        </p:nvSpPr>
        <p:spPr>
          <a:xfrm>
            <a:off x="4682067" y="2901333"/>
            <a:ext cx="2827867" cy="1200329"/>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Geospatial Tagging</a:t>
            </a:r>
          </a:p>
          <a:p>
            <a:pPr marL="285750" indent="-285750">
              <a:buFont typeface="Wingdings" panose="05000000000000000000" pitchFamily="2" charset="2"/>
              <a:buChar char="ü"/>
            </a:pPr>
            <a:r>
              <a:rPr lang="en-US">
                <a:solidFill>
                  <a:schemeClr val="bg1"/>
                </a:solidFill>
              </a:rPr>
              <a:t>Edge Computing</a:t>
            </a:r>
          </a:p>
          <a:p>
            <a:pPr marL="285750" indent="-285750">
              <a:buFont typeface="Wingdings" panose="05000000000000000000" pitchFamily="2" charset="2"/>
              <a:buChar char="ü"/>
            </a:pPr>
            <a:r>
              <a:rPr lang="en-US">
                <a:solidFill>
                  <a:schemeClr val="bg1"/>
                </a:solidFill>
              </a:rPr>
              <a:t>Data Caching</a:t>
            </a:r>
          </a:p>
          <a:p>
            <a:pPr marL="285750" indent="-285750">
              <a:buFont typeface="Wingdings" panose="05000000000000000000" pitchFamily="2" charset="2"/>
              <a:buChar char="ü"/>
            </a:pPr>
            <a:r>
              <a:rPr lang="en-US">
                <a:solidFill>
                  <a:schemeClr val="bg1"/>
                </a:solidFill>
              </a:rPr>
              <a:t>Photogrammetry</a:t>
            </a:r>
          </a:p>
        </p:txBody>
      </p:sp>
      <p:pic>
        <p:nvPicPr>
          <p:cNvPr id="22" name="Picture 21">
            <a:extLst>
              <a:ext uri="{FF2B5EF4-FFF2-40B4-BE49-F238E27FC236}">
                <a16:creationId xmlns:a16="http://schemas.microsoft.com/office/drawing/2014/main" id="{80224926-922D-1CFA-C425-FBAE771B09E8}"/>
              </a:ext>
            </a:extLst>
          </p:cNvPr>
          <p:cNvPicPr>
            <a:picLocks noChangeAspect="1"/>
          </p:cNvPicPr>
          <p:nvPr/>
        </p:nvPicPr>
        <p:blipFill>
          <a:blip r:embed="rId5"/>
          <a:stretch>
            <a:fillRect/>
          </a:stretch>
        </p:blipFill>
        <p:spPr>
          <a:xfrm>
            <a:off x="8365067" y="1954128"/>
            <a:ext cx="770465" cy="770465"/>
          </a:xfrm>
          <a:prstGeom prst="rect">
            <a:avLst/>
          </a:prstGeom>
        </p:spPr>
      </p:pic>
      <p:sp>
        <p:nvSpPr>
          <p:cNvPr id="23" name="TextBox 22">
            <a:extLst>
              <a:ext uri="{FF2B5EF4-FFF2-40B4-BE49-F238E27FC236}">
                <a16:creationId xmlns:a16="http://schemas.microsoft.com/office/drawing/2014/main" id="{5B977FF2-9CD2-DE6A-841B-02196C82B818}"/>
              </a:ext>
            </a:extLst>
          </p:cNvPr>
          <p:cNvSpPr txBox="1"/>
          <p:nvPr/>
        </p:nvSpPr>
        <p:spPr>
          <a:xfrm>
            <a:off x="9306678" y="2154694"/>
            <a:ext cx="1896839" cy="369332"/>
          </a:xfrm>
          <a:prstGeom prst="rect">
            <a:avLst/>
          </a:prstGeom>
          <a:noFill/>
        </p:spPr>
        <p:txBody>
          <a:bodyPr wrap="square" rtlCol="0">
            <a:spAutoFit/>
          </a:bodyPr>
          <a:lstStyle/>
          <a:p>
            <a:pPr algn="ctr"/>
            <a:r>
              <a:rPr lang="en-US" b="1">
                <a:solidFill>
                  <a:schemeClr val="bg1"/>
                </a:solidFill>
              </a:rPr>
              <a:t>Algorithms</a:t>
            </a:r>
          </a:p>
        </p:txBody>
      </p:sp>
      <p:sp>
        <p:nvSpPr>
          <p:cNvPr id="24" name="TextBox 23">
            <a:extLst>
              <a:ext uri="{FF2B5EF4-FFF2-40B4-BE49-F238E27FC236}">
                <a16:creationId xmlns:a16="http://schemas.microsoft.com/office/drawing/2014/main" id="{90BC750D-3B83-A388-9F98-39DF8FA4B7C9}"/>
              </a:ext>
            </a:extLst>
          </p:cNvPr>
          <p:cNvSpPr txBox="1"/>
          <p:nvPr/>
        </p:nvSpPr>
        <p:spPr>
          <a:xfrm>
            <a:off x="8420100" y="2857516"/>
            <a:ext cx="2827867" cy="2585323"/>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Moving Average</a:t>
            </a:r>
          </a:p>
          <a:p>
            <a:pPr marL="285750" indent="-285750">
              <a:buFont typeface="Wingdings" panose="05000000000000000000" pitchFamily="2" charset="2"/>
              <a:buChar char="ü"/>
            </a:pPr>
            <a:r>
              <a:rPr lang="en-US">
                <a:solidFill>
                  <a:schemeClr val="bg1"/>
                </a:solidFill>
              </a:rPr>
              <a:t>Outlier Detection Algorithms</a:t>
            </a:r>
          </a:p>
          <a:p>
            <a:pPr marL="285750" indent="-285750">
              <a:buFont typeface="Wingdings" panose="05000000000000000000" pitchFamily="2" charset="2"/>
              <a:buChar char="ü"/>
            </a:pPr>
            <a:r>
              <a:rPr lang="en-US">
                <a:solidFill>
                  <a:schemeClr val="bg1"/>
                </a:solidFill>
              </a:rPr>
              <a:t>Linear Regression</a:t>
            </a:r>
          </a:p>
          <a:p>
            <a:pPr marL="285750" indent="-285750">
              <a:buFont typeface="Wingdings" panose="05000000000000000000" pitchFamily="2" charset="2"/>
              <a:buChar char="ü"/>
            </a:pPr>
            <a:r>
              <a:rPr lang="en-US">
                <a:solidFill>
                  <a:schemeClr val="bg1"/>
                </a:solidFill>
              </a:rPr>
              <a:t>KNN (K-Nearest Neighbors)</a:t>
            </a:r>
          </a:p>
          <a:p>
            <a:pPr marL="285750" indent="-285750">
              <a:buFont typeface="Wingdings" panose="05000000000000000000" pitchFamily="2" charset="2"/>
              <a:buChar char="ü"/>
            </a:pPr>
            <a:r>
              <a:rPr lang="en-US">
                <a:solidFill>
                  <a:schemeClr val="bg1"/>
                </a:solidFill>
              </a:rPr>
              <a:t>PID Control (Proportional-Integral-Derivative)</a:t>
            </a:r>
          </a:p>
        </p:txBody>
      </p:sp>
    </p:spTree>
    <p:extLst>
      <p:ext uri="{BB962C8B-B14F-4D97-AF65-F5344CB8AC3E}">
        <p14:creationId xmlns:p14="http://schemas.microsoft.com/office/powerpoint/2010/main" val="1200881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18A6-61B9-6A3D-7E6A-10263BA38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142682-9DAD-839E-4A92-2316D61F6C64}"/>
              </a:ext>
            </a:extLst>
          </p:cNvPr>
          <p:cNvSpPr>
            <a:spLocks noGrp="1"/>
          </p:cNvSpPr>
          <p:nvPr>
            <p:ph type="title"/>
          </p:nvPr>
        </p:nvSpPr>
        <p:spPr/>
        <p:txBody>
          <a:bodyPr/>
          <a:lstStyle/>
          <a:p>
            <a:pPr algn="ctr"/>
            <a:r>
              <a:rPr lang="en-US" b="1" dirty="0"/>
              <a:t>Team Members</a:t>
            </a:r>
            <a:endParaRPr lang="en-US" b="1"/>
          </a:p>
        </p:txBody>
      </p:sp>
      <p:pic>
        <p:nvPicPr>
          <p:cNvPr id="5" name="Picture 2">
            <a:extLst>
              <a:ext uri="{FF2B5EF4-FFF2-40B4-BE49-F238E27FC236}">
                <a16:creationId xmlns:a16="http://schemas.microsoft.com/office/drawing/2014/main" id="{249475B2-FB69-9969-A213-D3D9E2FFE3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2820" y="1798320"/>
            <a:ext cx="212832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FCD6D23-804C-594E-2067-D83FDA3CFD4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078" t="2840" r="14920" b="6005"/>
          <a:stretch/>
        </p:blipFill>
        <p:spPr bwMode="auto">
          <a:xfrm>
            <a:off x="838200" y="1798320"/>
            <a:ext cx="19812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in a pink dress&#10;&#10;Description automatically generated">
            <a:extLst>
              <a:ext uri="{FF2B5EF4-FFF2-40B4-BE49-F238E27FC236}">
                <a16:creationId xmlns:a16="http://schemas.microsoft.com/office/drawing/2014/main" id="{2CD0A027-92DE-9AB7-572F-390EBE998F57}"/>
              </a:ext>
            </a:extLst>
          </p:cNvPr>
          <p:cNvPicPr>
            <a:picLocks noChangeAspect="1"/>
          </p:cNvPicPr>
          <p:nvPr/>
        </p:nvPicPr>
        <p:blipFill>
          <a:blip r:embed="rId4" cstate="print">
            <a:extLst>
              <a:ext uri="{28A0092B-C50C-407E-A947-70E740481C1C}">
                <a14:useLocalDpi xmlns:a14="http://schemas.microsoft.com/office/drawing/2010/main" val="0"/>
              </a:ext>
            </a:extLst>
          </a:blip>
          <a:srcRect l="26523" t="19575" r="10689" b="37021"/>
          <a:stretch/>
        </p:blipFill>
        <p:spPr>
          <a:xfrm>
            <a:off x="6368854" y="1798320"/>
            <a:ext cx="2248041" cy="2286000"/>
          </a:xfrm>
          <a:prstGeom prst="rect">
            <a:avLst/>
          </a:prstGeom>
        </p:spPr>
      </p:pic>
      <p:pic>
        <p:nvPicPr>
          <p:cNvPr id="8" name="Picture 7" descr="A person with his arms crossed&#10;&#10;AI-generated content may be incorrect.">
            <a:extLst>
              <a:ext uri="{FF2B5EF4-FFF2-40B4-BE49-F238E27FC236}">
                <a16:creationId xmlns:a16="http://schemas.microsoft.com/office/drawing/2014/main" id="{00F685D1-FAC4-AE28-7B84-ABFC7F4036E6}"/>
              </a:ext>
            </a:extLst>
          </p:cNvPr>
          <p:cNvPicPr>
            <a:picLocks noChangeAspect="1" noChangeArrowheads="1"/>
          </p:cNvPicPr>
          <p:nvPr/>
        </p:nvPicPr>
        <p:blipFill rotWithShape="1">
          <a:blip r:embed="rId5"/>
          <a:srcRect l="2347" t="5795" r="-2348" b="7279"/>
          <a:stretch/>
        </p:blipFill>
        <p:spPr bwMode="auto">
          <a:xfrm>
            <a:off x="9403080" y="1798320"/>
            <a:ext cx="1981202" cy="228994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B45A05F-88BC-95A1-3470-23087E05EC16}"/>
              </a:ext>
            </a:extLst>
          </p:cNvPr>
          <p:cNvSpPr txBox="1"/>
          <p:nvPr/>
        </p:nvSpPr>
        <p:spPr>
          <a:xfrm>
            <a:off x="6629400" y="4446270"/>
            <a:ext cx="1640770" cy="646331"/>
          </a:xfrm>
          <a:prstGeom prst="rect">
            <a:avLst/>
          </a:prstGeom>
          <a:noFill/>
        </p:spPr>
        <p:txBody>
          <a:bodyPr wrap="none" rtlCol="0">
            <a:spAutoFit/>
          </a:bodyPr>
          <a:lstStyle/>
          <a:p>
            <a:pPr algn="ctr"/>
            <a:r>
              <a:rPr lang="en-US">
                <a:solidFill>
                  <a:schemeClr val="bg1"/>
                </a:solidFill>
              </a:rPr>
              <a:t>Silva G. M. S. S</a:t>
            </a:r>
          </a:p>
          <a:p>
            <a:pPr algn="ctr"/>
            <a:r>
              <a:rPr lang="en-US">
                <a:solidFill>
                  <a:schemeClr val="bg1"/>
                </a:solidFill>
              </a:rPr>
              <a:t>IT21802126</a:t>
            </a:r>
          </a:p>
        </p:txBody>
      </p:sp>
      <p:sp>
        <p:nvSpPr>
          <p:cNvPr id="17" name="TextBox 16">
            <a:extLst>
              <a:ext uri="{FF2B5EF4-FFF2-40B4-BE49-F238E27FC236}">
                <a16:creationId xmlns:a16="http://schemas.microsoft.com/office/drawing/2014/main" id="{D80AA169-A3A5-005D-9FAC-3E8966071D64}"/>
              </a:ext>
            </a:extLst>
          </p:cNvPr>
          <p:cNvSpPr txBox="1"/>
          <p:nvPr/>
        </p:nvSpPr>
        <p:spPr>
          <a:xfrm>
            <a:off x="3673705" y="4446267"/>
            <a:ext cx="1783693" cy="646331"/>
          </a:xfrm>
          <a:prstGeom prst="rect">
            <a:avLst/>
          </a:prstGeom>
          <a:noFill/>
        </p:spPr>
        <p:txBody>
          <a:bodyPr wrap="none" rtlCol="0">
            <a:spAutoFit/>
          </a:bodyPr>
          <a:lstStyle/>
          <a:p>
            <a:pPr algn="ctr"/>
            <a:r>
              <a:rPr lang="en-US" dirty="0">
                <a:solidFill>
                  <a:schemeClr val="bg1"/>
                </a:solidFill>
              </a:rPr>
              <a:t>Kumara B.D.A.N</a:t>
            </a:r>
            <a:endParaRPr lang="en-US" dirty="0">
              <a:solidFill>
                <a:schemeClr val="tx1"/>
              </a:solidFill>
            </a:endParaRPr>
          </a:p>
          <a:p>
            <a:pPr algn="ctr"/>
            <a:r>
              <a:rPr lang="en-US" sz="1800" dirty="0">
                <a:solidFill>
                  <a:schemeClr val="bg1"/>
                </a:solidFill>
              </a:rPr>
              <a:t>IT21256264</a:t>
            </a:r>
            <a:endParaRPr lang="en-US" dirty="0">
              <a:solidFill>
                <a:schemeClr val="bg1"/>
              </a:solidFill>
            </a:endParaRPr>
          </a:p>
        </p:txBody>
      </p:sp>
      <p:sp>
        <p:nvSpPr>
          <p:cNvPr id="18" name="TextBox 17">
            <a:extLst>
              <a:ext uri="{FF2B5EF4-FFF2-40B4-BE49-F238E27FC236}">
                <a16:creationId xmlns:a16="http://schemas.microsoft.com/office/drawing/2014/main" id="{6CC7E2A5-DBF9-1698-8983-B867361E5BDC}"/>
              </a:ext>
            </a:extLst>
          </p:cNvPr>
          <p:cNvSpPr txBox="1"/>
          <p:nvPr/>
        </p:nvSpPr>
        <p:spPr>
          <a:xfrm>
            <a:off x="645685" y="4446267"/>
            <a:ext cx="2274789" cy="646331"/>
          </a:xfrm>
          <a:prstGeom prst="rect">
            <a:avLst/>
          </a:prstGeom>
          <a:noFill/>
        </p:spPr>
        <p:txBody>
          <a:bodyPr wrap="none" rtlCol="0">
            <a:spAutoFit/>
          </a:bodyPr>
          <a:lstStyle/>
          <a:p>
            <a:pPr algn="ctr"/>
            <a:r>
              <a:rPr lang="en-US" sz="1800" dirty="0">
                <a:solidFill>
                  <a:schemeClr val="bg1"/>
                </a:solidFill>
              </a:rPr>
              <a:t>Ayeshmantha S. K. S.</a:t>
            </a:r>
          </a:p>
          <a:p>
            <a:pPr algn="ctr"/>
            <a:r>
              <a:rPr lang="en-US" sz="1800" dirty="0">
                <a:solidFill>
                  <a:schemeClr val="bg1"/>
                </a:solidFill>
              </a:rPr>
              <a:t>IT21219320</a:t>
            </a:r>
            <a:endParaRPr lang="en-US" dirty="0">
              <a:solidFill>
                <a:schemeClr val="bg1"/>
              </a:solidFill>
            </a:endParaRPr>
          </a:p>
        </p:txBody>
      </p:sp>
      <p:sp>
        <p:nvSpPr>
          <p:cNvPr id="19" name="TextBox 18">
            <a:extLst>
              <a:ext uri="{FF2B5EF4-FFF2-40B4-BE49-F238E27FC236}">
                <a16:creationId xmlns:a16="http://schemas.microsoft.com/office/drawing/2014/main" id="{829B70E9-404B-880B-BE93-1459DD63E42D}"/>
              </a:ext>
            </a:extLst>
          </p:cNvPr>
          <p:cNvSpPr txBox="1"/>
          <p:nvPr/>
        </p:nvSpPr>
        <p:spPr>
          <a:xfrm>
            <a:off x="9382577" y="4446268"/>
            <a:ext cx="2296526" cy="646331"/>
          </a:xfrm>
          <a:prstGeom prst="rect">
            <a:avLst/>
          </a:prstGeom>
          <a:noFill/>
        </p:spPr>
        <p:txBody>
          <a:bodyPr wrap="none" rtlCol="0">
            <a:spAutoFit/>
          </a:bodyPr>
          <a:lstStyle/>
          <a:p>
            <a:pPr algn="ctr"/>
            <a:r>
              <a:rPr lang="en-US" dirty="0">
                <a:solidFill>
                  <a:schemeClr val="bg1"/>
                </a:solidFill>
              </a:rPr>
              <a:t>Madhuwantha G K O</a:t>
            </a:r>
          </a:p>
          <a:p>
            <a:pPr algn="ctr"/>
            <a:r>
              <a:rPr lang="en-US" dirty="0">
                <a:solidFill>
                  <a:schemeClr val="bg1"/>
                </a:solidFill>
              </a:rPr>
              <a:t>IT21802058  </a:t>
            </a:r>
          </a:p>
        </p:txBody>
      </p:sp>
      <p:pic>
        <p:nvPicPr>
          <p:cNvPr id="9" name="Content Placeholder 4" descr="A diagram of heat island effect&#10;&#10;Description automatically generated">
            <a:extLst>
              <a:ext uri="{FF2B5EF4-FFF2-40B4-BE49-F238E27FC236}">
                <a16:creationId xmlns:a16="http://schemas.microsoft.com/office/drawing/2014/main" id="{18EDEA60-5CA2-8BDE-C8B7-8C87EEF1A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535" y="2671899"/>
            <a:ext cx="4290848" cy="3368316"/>
          </a:xfrm>
          <a:prstGeom prst="rect">
            <a:avLst/>
          </a:prstGeom>
        </p:spPr>
      </p:pic>
      <p:pic>
        <p:nvPicPr>
          <p:cNvPr id="10" name="Picture 9" descr="A city skyline in the middle of a field&#10;&#10;Description automatically generated">
            <a:extLst>
              <a:ext uri="{FF2B5EF4-FFF2-40B4-BE49-F238E27FC236}">
                <a16:creationId xmlns:a16="http://schemas.microsoft.com/office/drawing/2014/main" id="{C4277C7B-1D2F-112D-80A8-C04F267813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55156" y="2936613"/>
            <a:ext cx="5171766" cy="3103060"/>
          </a:xfrm>
          <a:prstGeom prst="rect">
            <a:avLst/>
          </a:prstGeom>
        </p:spPr>
      </p:pic>
    </p:spTree>
    <p:extLst>
      <p:ext uri="{BB962C8B-B14F-4D97-AF65-F5344CB8AC3E}">
        <p14:creationId xmlns:p14="http://schemas.microsoft.com/office/powerpoint/2010/main" val="4126124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50E49-A9A4-B71A-9643-813CAC8BA546}"/>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FD39391-2887-B497-166A-988CD0AC682D}"/>
              </a:ext>
            </a:extLst>
          </p:cNvPr>
          <p:cNvSpPr/>
          <p:nvPr/>
        </p:nvSpPr>
        <p:spPr>
          <a:xfrm>
            <a:off x="745066" y="1811873"/>
            <a:ext cx="3225800" cy="3479799"/>
          </a:xfrm>
          <a:prstGeom prst="roundRect">
            <a:avLst>
              <a:gd name="adj" fmla="val 10630"/>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a:p>
        </p:txBody>
      </p:sp>
      <p:pic>
        <p:nvPicPr>
          <p:cNvPr id="7" name="Picture 6">
            <a:extLst>
              <a:ext uri="{FF2B5EF4-FFF2-40B4-BE49-F238E27FC236}">
                <a16:creationId xmlns:a16="http://schemas.microsoft.com/office/drawing/2014/main" id="{260009DF-BF27-4CC5-C736-3FFAF4B869C2}"/>
              </a:ext>
            </a:extLst>
          </p:cNvPr>
          <p:cNvPicPr>
            <a:picLocks noChangeAspect="1"/>
          </p:cNvPicPr>
          <p:nvPr/>
        </p:nvPicPr>
        <p:blipFill>
          <a:blip r:embed="rId3"/>
          <a:stretch>
            <a:fillRect/>
          </a:stretch>
        </p:blipFill>
        <p:spPr>
          <a:xfrm>
            <a:off x="956733" y="1981633"/>
            <a:ext cx="717656" cy="717656"/>
          </a:xfrm>
          <a:prstGeom prst="rect">
            <a:avLst/>
          </a:prstGeom>
        </p:spPr>
      </p:pic>
      <p:sp>
        <p:nvSpPr>
          <p:cNvPr id="5" name="Title 4">
            <a:extLst>
              <a:ext uri="{FF2B5EF4-FFF2-40B4-BE49-F238E27FC236}">
                <a16:creationId xmlns:a16="http://schemas.microsoft.com/office/drawing/2014/main" id="{5C4C18A4-0393-F6BA-9C64-163BA5929F45}"/>
              </a:ext>
            </a:extLst>
          </p:cNvPr>
          <p:cNvSpPr>
            <a:spLocks noGrp="1"/>
          </p:cNvSpPr>
          <p:nvPr>
            <p:ph type="title"/>
          </p:nvPr>
        </p:nvSpPr>
        <p:spPr/>
        <p:txBody>
          <a:bodyPr>
            <a:normAutofit/>
          </a:bodyPr>
          <a:lstStyle/>
          <a:p>
            <a:r>
              <a:rPr lang="en-US"/>
              <a:t>System, personal, and software Requirements specification </a:t>
            </a:r>
          </a:p>
        </p:txBody>
      </p:sp>
      <p:sp>
        <p:nvSpPr>
          <p:cNvPr id="2" name="Rectangle 1">
            <a:extLst>
              <a:ext uri="{FF2B5EF4-FFF2-40B4-BE49-F238E27FC236}">
                <a16:creationId xmlns:a16="http://schemas.microsoft.com/office/drawing/2014/main" id="{409625AF-CB46-D5A9-EA99-6C816D90235C}"/>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IT21219320</a:t>
            </a:r>
            <a:r>
              <a:rPr lang="en-US" sz="1800" dirty="0">
                <a:solidFill>
                  <a:schemeClr val="tx1"/>
                </a:solidFill>
              </a:rPr>
              <a:t>   |   Ayeshmantha S. K. S. |   </a:t>
            </a:r>
            <a:r>
              <a:rPr lang="en-US" sz="1800" b="0" dirty="0">
                <a:solidFill>
                  <a:schemeClr val="tx1"/>
                </a:solidFill>
              </a:rPr>
              <a:t>R25-002</a:t>
            </a:r>
          </a:p>
        </p:txBody>
      </p:sp>
      <p:sp>
        <p:nvSpPr>
          <p:cNvPr id="10" name="Rectangle: Rounded Corners 9">
            <a:extLst>
              <a:ext uri="{FF2B5EF4-FFF2-40B4-BE49-F238E27FC236}">
                <a16:creationId xmlns:a16="http://schemas.microsoft.com/office/drawing/2014/main" id="{80755F80-FAFC-448F-4B57-2956F3C53946}"/>
              </a:ext>
            </a:extLst>
          </p:cNvPr>
          <p:cNvSpPr/>
          <p:nvPr/>
        </p:nvSpPr>
        <p:spPr>
          <a:xfrm>
            <a:off x="4483100" y="1811872"/>
            <a:ext cx="3225800" cy="2658527"/>
          </a:xfrm>
          <a:prstGeom prst="roundRect">
            <a:avLst>
              <a:gd name="adj" fmla="val 11155"/>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E850425-AD5B-69A7-B7CD-C8FC93CA740B}"/>
              </a:ext>
            </a:extLst>
          </p:cNvPr>
          <p:cNvSpPr/>
          <p:nvPr/>
        </p:nvSpPr>
        <p:spPr>
          <a:xfrm>
            <a:off x="8221133" y="1811873"/>
            <a:ext cx="3378199" cy="4281500"/>
          </a:xfrm>
          <a:prstGeom prst="roundRect">
            <a:avLst>
              <a:gd name="adj" fmla="val 12205"/>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E6DA218-077E-69B1-4EFE-BFE8F86E6818}"/>
              </a:ext>
            </a:extLst>
          </p:cNvPr>
          <p:cNvSpPr txBox="1"/>
          <p:nvPr/>
        </p:nvSpPr>
        <p:spPr>
          <a:xfrm>
            <a:off x="1803399" y="2023694"/>
            <a:ext cx="1896839" cy="646331"/>
          </a:xfrm>
          <a:prstGeom prst="rect">
            <a:avLst/>
          </a:prstGeom>
          <a:noFill/>
        </p:spPr>
        <p:txBody>
          <a:bodyPr wrap="square" rtlCol="0">
            <a:spAutoFit/>
          </a:bodyPr>
          <a:lstStyle/>
          <a:p>
            <a:pPr algn="ctr"/>
            <a:r>
              <a:rPr lang="en-US" b="1">
                <a:solidFill>
                  <a:schemeClr val="bg1"/>
                </a:solidFill>
              </a:rPr>
              <a:t>System Requirements</a:t>
            </a:r>
          </a:p>
        </p:txBody>
      </p:sp>
      <p:sp>
        <p:nvSpPr>
          <p:cNvPr id="16" name="TextBox 15">
            <a:extLst>
              <a:ext uri="{FF2B5EF4-FFF2-40B4-BE49-F238E27FC236}">
                <a16:creationId xmlns:a16="http://schemas.microsoft.com/office/drawing/2014/main" id="{F68BA4D2-48EE-3D90-F5B7-C63260BB93D0}"/>
              </a:ext>
            </a:extLst>
          </p:cNvPr>
          <p:cNvSpPr txBox="1"/>
          <p:nvPr/>
        </p:nvSpPr>
        <p:spPr>
          <a:xfrm>
            <a:off x="956733" y="2881846"/>
            <a:ext cx="2827867" cy="2308324"/>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ESP32</a:t>
            </a:r>
          </a:p>
          <a:p>
            <a:pPr marL="285750" indent="-285750">
              <a:buFont typeface="Wingdings" panose="05000000000000000000" pitchFamily="2" charset="2"/>
              <a:buChar char="ü"/>
            </a:pPr>
            <a:r>
              <a:rPr lang="en-US">
                <a:solidFill>
                  <a:schemeClr val="bg1"/>
                </a:solidFill>
              </a:rPr>
              <a:t>AMG8833</a:t>
            </a:r>
          </a:p>
          <a:p>
            <a:pPr marL="285750" indent="-285750">
              <a:buFont typeface="Wingdings" panose="05000000000000000000" pitchFamily="2" charset="2"/>
              <a:buChar char="ü"/>
            </a:pPr>
            <a:r>
              <a:rPr lang="en-US">
                <a:solidFill>
                  <a:schemeClr val="bg1"/>
                </a:solidFill>
              </a:rPr>
              <a:t>DHT22</a:t>
            </a:r>
          </a:p>
          <a:p>
            <a:pPr marL="285750" indent="-285750">
              <a:buFont typeface="Wingdings" panose="05000000000000000000" pitchFamily="2" charset="2"/>
              <a:buChar char="ü"/>
            </a:pPr>
            <a:r>
              <a:rPr lang="en-US">
                <a:solidFill>
                  <a:schemeClr val="bg1"/>
                </a:solidFill>
              </a:rPr>
              <a:t>TSL2561</a:t>
            </a:r>
          </a:p>
          <a:p>
            <a:pPr marL="285750" indent="-285750">
              <a:buFont typeface="Wingdings" panose="05000000000000000000" pitchFamily="2" charset="2"/>
              <a:buChar char="ü"/>
            </a:pPr>
            <a:r>
              <a:rPr lang="en-US">
                <a:solidFill>
                  <a:schemeClr val="bg1"/>
                </a:solidFill>
              </a:rPr>
              <a:t>Servos</a:t>
            </a:r>
          </a:p>
          <a:p>
            <a:pPr marL="285750" indent="-285750">
              <a:buFont typeface="Wingdings" panose="05000000000000000000" pitchFamily="2" charset="2"/>
              <a:buChar char="ü"/>
            </a:pPr>
            <a:r>
              <a:rPr lang="en-US">
                <a:solidFill>
                  <a:schemeClr val="bg1"/>
                </a:solidFill>
              </a:rPr>
              <a:t>Battery pack</a:t>
            </a:r>
          </a:p>
          <a:p>
            <a:pPr marL="285750" indent="-285750">
              <a:buFont typeface="Wingdings" panose="05000000000000000000" pitchFamily="2" charset="2"/>
              <a:buChar char="ü"/>
            </a:pPr>
            <a:r>
              <a:rPr lang="en-US">
                <a:solidFill>
                  <a:schemeClr val="bg1"/>
                </a:solidFill>
              </a:rPr>
              <a:t>Smart Phone</a:t>
            </a:r>
          </a:p>
          <a:p>
            <a:pPr marL="285750" indent="-285750">
              <a:buFont typeface="Wingdings" panose="05000000000000000000" pitchFamily="2" charset="2"/>
              <a:buChar char="ü"/>
            </a:pPr>
            <a:r>
              <a:rPr lang="en-US">
                <a:solidFill>
                  <a:schemeClr val="bg1"/>
                </a:solidFill>
              </a:rPr>
              <a:t>Laptop</a:t>
            </a:r>
          </a:p>
        </p:txBody>
      </p:sp>
      <p:sp>
        <p:nvSpPr>
          <p:cNvPr id="19" name="TextBox 18">
            <a:extLst>
              <a:ext uri="{FF2B5EF4-FFF2-40B4-BE49-F238E27FC236}">
                <a16:creationId xmlns:a16="http://schemas.microsoft.com/office/drawing/2014/main" id="{F87A57A3-5693-4F07-A007-528E1DD999AC}"/>
              </a:ext>
            </a:extLst>
          </p:cNvPr>
          <p:cNvSpPr txBox="1"/>
          <p:nvPr/>
        </p:nvSpPr>
        <p:spPr>
          <a:xfrm>
            <a:off x="5486400" y="2042602"/>
            <a:ext cx="1896839" cy="646331"/>
          </a:xfrm>
          <a:prstGeom prst="rect">
            <a:avLst/>
          </a:prstGeom>
          <a:noFill/>
        </p:spPr>
        <p:txBody>
          <a:bodyPr wrap="square" rtlCol="0">
            <a:spAutoFit/>
          </a:bodyPr>
          <a:lstStyle/>
          <a:p>
            <a:pPr algn="ctr"/>
            <a:r>
              <a:rPr lang="en-US" b="1">
                <a:solidFill>
                  <a:schemeClr val="bg1"/>
                </a:solidFill>
              </a:rPr>
              <a:t>Personal Requirements</a:t>
            </a:r>
          </a:p>
        </p:txBody>
      </p:sp>
      <p:sp>
        <p:nvSpPr>
          <p:cNvPr id="20" name="TextBox 19">
            <a:extLst>
              <a:ext uri="{FF2B5EF4-FFF2-40B4-BE49-F238E27FC236}">
                <a16:creationId xmlns:a16="http://schemas.microsoft.com/office/drawing/2014/main" id="{68B528DE-9B5D-6A82-89EA-6DFCDDB60D22}"/>
              </a:ext>
            </a:extLst>
          </p:cNvPr>
          <p:cNvSpPr txBox="1"/>
          <p:nvPr/>
        </p:nvSpPr>
        <p:spPr>
          <a:xfrm>
            <a:off x="4682067" y="2901333"/>
            <a:ext cx="2827867" cy="1477328"/>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chemeClr val="bg1"/>
                </a:solidFill>
              </a:rPr>
              <a:t>Proficiency in C/C++</a:t>
            </a:r>
          </a:p>
          <a:p>
            <a:pPr marL="285750" indent="-285750">
              <a:buFont typeface="Wingdings" panose="05000000000000000000" pitchFamily="2" charset="2"/>
              <a:buChar char="ü"/>
            </a:pPr>
            <a:r>
              <a:rPr lang="en-US" dirty="0">
                <a:solidFill>
                  <a:schemeClr val="bg1"/>
                </a:solidFill>
              </a:rPr>
              <a:t>Python</a:t>
            </a:r>
          </a:p>
          <a:p>
            <a:pPr marL="285750" indent="-285750">
              <a:buFont typeface="Wingdings" panose="05000000000000000000" pitchFamily="2" charset="2"/>
              <a:buChar char="ü"/>
            </a:pPr>
            <a:r>
              <a:rPr lang="en-US" dirty="0">
                <a:solidFill>
                  <a:schemeClr val="bg1"/>
                </a:solidFill>
              </a:rPr>
              <a:t>Arduino IDE</a:t>
            </a:r>
          </a:p>
          <a:p>
            <a:pPr marL="285750" indent="-285750">
              <a:buFont typeface="Wingdings" panose="05000000000000000000" pitchFamily="2" charset="2"/>
              <a:buChar char="ü"/>
            </a:pPr>
            <a:r>
              <a:rPr lang="en-US" dirty="0">
                <a:solidFill>
                  <a:schemeClr val="bg1"/>
                </a:solidFill>
              </a:rPr>
              <a:t>MQTT</a:t>
            </a:r>
          </a:p>
          <a:p>
            <a:pPr marL="285750" indent="-285750">
              <a:buFont typeface="Wingdings" panose="05000000000000000000" pitchFamily="2" charset="2"/>
              <a:buChar char="ü"/>
            </a:pPr>
            <a:r>
              <a:rPr lang="en-US" dirty="0">
                <a:solidFill>
                  <a:schemeClr val="bg1"/>
                </a:solidFill>
              </a:rPr>
              <a:t>API Development</a:t>
            </a:r>
          </a:p>
        </p:txBody>
      </p:sp>
      <p:sp>
        <p:nvSpPr>
          <p:cNvPr id="23" name="TextBox 22">
            <a:extLst>
              <a:ext uri="{FF2B5EF4-FFF2-40B4-BE49-F238E27FC236}">
                <a16:creationId xmlns:a16="http://schemas.microsoft.com/office/drawing/2014/main" id="{A8C2833C-F146-0DCE-B590-37AADEE45886}"/>
              </a:ext>
            </a:extLst>
          </p:cNvPr>
          <p:cNvSpPr txBox="1"/>
          <p:nvPr/>
        </p:nvSpPr>
        <p:spPr>
          <a:xfrm>
            <a:off x="9306678" y="2020543"/>
            <a:ext cx="1896839" cy="646331"/>
          </a:xfrm>
          <a:prstGeom prst="rect">
            <a:avLst/>
          </a:prstGeom>
          <a:noFill/>
        </p:spPr>
        <p:txBody>
          <a:bodyPr wrap="square" rtlCol="0">
            <a:spAutoFit/>
          </a:bodyPr>
          <a:lstStyle/>
          <a:p>
            <a:pPr algn="ctr"/>
            <a:r>
              <a:rPr lang="en-US" b="1">
                <a:solidFill>
                  <a:schemeClr val="bg1"/>
                </a:solidFill>
              </a:rPr>
              <a:t>Software Requirements</a:t>
            </a:r>
          </a:p>
        </p:txBody>
      </p:sp>
      <p:sp>
        <p:nvSpPr>
          <p:cNvPr id="24" name="TextBox 23">
            <a:extLst>
              <a:ext uri="{FF2B5EF4-FFF2-40B4-BE49-F238E27FC236}">
                <a16:creationId xmlns:a16="http://schemas.microsoft.com/office/drawing/2014/main" id="{B3C40D18-F3B5-C249-2E33-F90973AB7321}"/>
              </a:ext>
            </a:extLst>
          </p:cNvPr>
          <p:cNvSpPr txBox="1"/>
          <p:nvPr/>
        </p:nvSpPr>
        <p:spPr>
          <a:xfrm>
            <a:off x="8382000" y="2865983"/>
            <a:ext cx="3217332" cy="3139321"/>
          </a:xfrm>
          <a:prstGeom prst="rect">
            <a:avLst/>
          </a:prstGeom>
          <a:noFill/>
        </p:spPr>
        <p:txBody>
          <a:bodyPr wrap="square" rtlCol="0">
            <a:spAutoFit/>
          </a:bodyPr>
          <a:lstStyle/>
          <a:p>
            <a:r>
              <a:rPr lang="en-US" u="sng" dirty="0">
                <a:solidFill>
                  <a:schemeClr val="bg1"/>
                </a:solidFill>
              </a:rPr>
              <a:t>Functional Requirements</a:t>
            </a:r>
          </a:p>
          <a:p>
            <a:pPr marL="285750" indent="-285750">
              <a:buFont typeface="Wingdings" panose="05000000000000000000" pitchFamily="2" charset="2"/>
              <a:buChar char="ü"/>
            </a:pPr>
            <a:r>
              <a:rPr lang="en-US" dirty="0">
                <a:solidFill>
                  <a:schemeClr val="bg1"/>
                </a:solidFill>
              </a:rPr>
              <a:t>Data Collection and Transmission</a:t>
            </a:r>
          </a:p>
          <a:p>
            <a:pPr marL="285750" indent="-285750">
              <a:buFont typeface="Wingdings" panose="05000000000000000000" pitchFamily="2" charset="2"/>
              <a:buChar char="ü"/>
            </a:pPr>
            <a:r>
              <a:rPr lang="en-US" dirty="0">
                <a:solidFill>
                  <a:schemeClr val="bg1"/>
                </a:solidFill>
              </a:rPr>
              <a:t>Actuator Control</a:t>
            </a:r>
          </a:p>
          <a:p>
            <a:pPr marL="285750" indent="-285750">
              <a:buFont typeface="Wingdings" panose="05000000000000000000" pitchFamily="2" charset="2"/>
              <a:buChar char="ü"/>
            </a:pPr>
            <a:r>
              <a:rPr lang="en-US" dirty="0">
                <a:solidFill>
                  <a:schemeClr val="bg1"/>
                </a:solidFill>
              </a:rPr>
              <a:t>Auto Positioning</a:t>
            </a:r>
          </a:p>
          <a:p>
            <a:pPr marL="285750" indent="-285750">
              <a:buFont typeface="Wingdings" panose="05000000000000000000" pitchFamily="2" charset="2"/>
              <a:buChar char="ü"/>
            </a:pPr>
            <a:r>
              <a:rPr lang="en-US" dirty="0">
                <a:solidFill>
                  <a:schemeClr val="bg1"/>
                </a:solidFill>
              </a:rPr>
              <a:t>Attach Thermal Data</a:t>
            </a:r>
          </a:p>
          <a:p>
            <a:endParaRPr lang="en-US" dirty="0">
              <a:solidFill>
                <a:schemeClr val="bg1"/>
              </a:solidFill>
            </a:endParaRPr>
          </a:p>
          <a:p>
            <a:r>
              <a:rPr lang="en-US" u="sng" dirty="0">
                <a:solidFill>
                  <a:schemeClr val="bg1"/>
                </a:solidFill>
              </a:rPr>
              <a:t>Non-Functional Requirements</a:t>
            </a:r>
          </a:p>
          <a:p>
            <a:pPr marL="285750" indent="-285750">
              <a:buFont typeface="Wingdings" panose="05000000000000000000" pitchFamily="2" charset="2"/>
              <a:buChar char="ü"/>
            </a:pPr>
            <a:r>
              <a:rPr lang="en-US" dirty="0">
                <a:solidFill>
                  <a:schemeClr val="bg1"/>
                </a:solidFill>
              </a:rPr>
              <a:t>Performance</a:t>
            </a:r>
          </a:p>
          <a:p>
            <a:pPr marL="285750" indent="-285750">
              <a:buFont typeface="Wingdings" panose="05000000000000000000" pitchFamily="2" charset="2"/>
              <a:buChar char="ü"/>
            </a:pPr>
            <a:r>
              <a:rPr lang="en-US" dirty="0">
                <a:solidFill>
                  <a:schemeClr val="bg1"/>
                </a:solidFill>
              </a:rPr>
              <a:t>Reliability</a:t>
            </a:r>
          </a:p>
          <a:p>
            <a:pPr marL="285750" indent="-285750">
              <a:buFont typeface="Wingdings" panose="05000000000000000000" pitchFamily="2" charset="2"/>
              <a:buChar char="ü"/>
            </a:pPr>
            <a:r>
              <a:rPr lang="en-US" dirty="0">
                <a:solidFill>
                  <a:schemeClr val="bg1"/>
                </a:solidFill>
              </a:rPr>
              <a:t>Scalability</a:t>
            </a:r>
          </a:p>
        </p:txBody>
      </p:sp>
      <p:pic>
        <p:nvPicPr>
          <p:cNvPr id="17" name="Picture 16">
            <a:extLst>
              <a:ext uri="{FF2B5EF4-FFF2-40B4-BE49-F238E27FC236}">
                <a16:creationId xmlns:a16="http://schemas.microsoft.com/office/drawing/2014/main" id="{F0BC3813-2D90-C5A0-50A2-7177BCC58DC9}"/>
              </a:ext>
            </a:extLst>
          </p:cNvPr>
          <p:cNvPicPr>
            <a:picLocks noChangeAspect="1"/>
          </p:cNvPicPr>
          <p:nvPr/>
        </p:nvPicPr>
        <p:blipFill>
          <a:blip r:embed="rId4"/>
          <a:stretch>
            <a:fillRect/>
          </a:stretch>
        </p:blipFill>
        <p:spPr>
          <a:xfrm>
            <a:off x="4700062" y="1972827"/>
            <a:ext cx="785881" cy="785881"/>
          </a:xfrm>
          <a:prstGeom prst="rect">
            <a:avLst/>
          </a:prstGeom>
        </p:spPr>
      </p:pic>
      <p:pic>
        <p:nvPicPr>
          <p:cNvPr id="25" name="Picture 24">
            <a:extLst>
              <a:ext uri="{FF2B5EF4-FFF2-40B4-BE49-F238E27FC236}">
                <a16:creationId xmlns:a16="http://schemas.microsoft.com/office/drawing/2014/main" id="{BF142A2A-8CDD-C9E0-BFAC-B66720FF1072}"/>
              </a:ext>
            </a:extLst>
          </p:cNvPr>
          <p:cNvPicPr>
            <a:picLocks noChangeAspect="1"/>
          </p:cNvPicPr>
          <p:nvPr/>
        </p:nvPicPr>
        <p:blipFill>
          <a:blip r:embed="rId5"/>
          <a:stretch>
            <a:fillRect/>
          </a:stretch>
        </p:blipFill>
        <p:spPr>
          <a:xfrm>
            <a:off x="8443439" y="1966769"/>
            <a:ext cx="753878" cy="753878"/>
          </a:xfrm>
          <a:prstGeom prst="rect">
            <a:avLst/>
          </a:prstGeom>
        </p:spPr>
      </p:pic>
    </p:spTree>
    <p:extLst>
      <p:ext uri="{BB962C8B-B14F-4D97-AF65-F5344CB8AC3E}">
        <p14:creationId xmlns:p14="http://schemas.microsoft.com/office/powerpoint/2010/main" val="1989875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ACB97-F05D-3DA5-BFCB-D88CAC4D790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B817466-B80B-7ECD-CCDF-49C35F283072}"/>
              </a:ext>
            </a:extLst>
          </p:cNvPr>
          <p:cNvSpPr>
            <a:spLocks noGrp="1"/>
          </p:cNvSpPr>
          <p:nvPr>
            <p:ph type="title"/>
          </p:nvPr>
        </p:nvSpPr>
        <p:spPr/>
        <p:txBody>
          <a:bodyPr>
            <a:normAutofit/>
          </a:bodyPr>
          <a:lstStyle/>
          <a:p>
            <a:r>
              <a:rPr lang="pt-BR" sz="4400" b="1" dirty="0"/>
              <a:t>WORK BREAKDOWN STRUCTURE</a:t>
            </a:r>
            <a:br>
              <a:rPr lang="pt-BR" dirty="0"/>
            </a:br>
            <a:endParaRPr lang="en-US" dirty="0"/>
          </a:p>
        </p:txBody>
      </p:sp>
      <p:pic>
        <p:nvPicPr>
          <p:cNvPr id="3" name="Picture 2">
            <a:extLst>
              <a:ext uri="{FF2B5EF4-FFF2-40B4-BE49-F238E27FC236}">
                <a16:creationId xmlns:a16="http://schemas.microsoft.com/office/drawing/2014/main" id="{E1E68DCC-8975-E60B-F8A7-AF9FE4D884F7}"/>
              </a:ext>
            </a:extLst>
          </p:cNvPr>
          <p:cNvPicPr>
            <a:picLocks noChangeAspect="1"/>
          </p:cNvPicPr>
          <p:nvPr/>
        </p:nvPicPr>
        <p:blipFill>
          <a:blip r:embed="rId3"/>
          <a:stretch>
            <a:fillRect/>
          </a:stretch>
        </p:blipFill>
        <p:spPr>
          <a:xfrm>
            <a:off x="1166124" y="1347952"/>
            <a:ext cx="9859751" cy="4865184"/>
          </a:xfrm>
          <a:prstGeom prst="rect">
            <a:avLst/>
          </a:prstGeom>
        </p:spPr>
      </p:pic>
      <p:sp>
        <p:nvSpPr>
          <p:cNvPr id="6" name="Rectangle 5">
            <a:extLst>
              <a:ext uri="{FF2B5EF4-FFF2-40B4-BE49-F238E27FC236}">
                <a16:creationId xmlns:a16="http://schemas.microsoft.com/office/drawing/2014/main" id="{23F9F1A8-9AE1-0D3D-CE9E-E667C8483DFD}"/>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IT21219320</a:t>
            </a:r>
            <a:r>
              <a:rPr lang="en-US" sz="1800" dirty="0">
                <a:solidFill>
                  <a:schemeClr val="tx1"/>
                </a:solidFill>
              </a:rPr>
              <a:t>   |   Ayeshmantha S. K. S. |   </a:t>
            </a:r>
            <a:r>
              <a:rPr lang="en-US" sz="1800" b="0" dirty="0">
                <a:solidFill>
                  <a:schemeClr val="tx1"/>
                </a:solidFill>
              </a:rPr>
              <a:t>R25-002</a:t>
            </a:r>
          </a:p>
        </p:txBody>
      </p:sp>
    </p:spTree>
    <p:extLst>
      <p:ext uri="{BB962C8B-B14F-4D97-AF65-F5344CB8AC3E}">
        <p14:creationId xmlns:p14="http://schemas.microsoft.com/office/powerpoint/2010/main" val="706860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B67C0-3802-A6FE-AFC3-2106864C48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CCFE4A2-6126-D124-A102-C8D9A1C7D5A1}"/>
              </a:ext>
            </a:extLst>
          </p:cNvPr>
          <p:cNvSpPr>
            <a:spLocks noGrp="1"/>
          </p:cNvSpPr>
          <p:nvPr>
            <p:ph type="title"/>
          </p:nvPr>
        </p:nvSpPr>
        <p:spPr/>
        <p:txBody>
          <a:bodyPr>
            <a:normAutofit/>
          </a:bodyPr>
          <a:lstStyle/>
          <a:p>
            <a:r>
              <a:rPr lang="pt-BR" sz="4400" b="1" dirty="0"/>
              <a:t>Gannt Chart</a:t>
            </a:r>
            <a:endParaRPr lang="en-US" dirty="0"/>
          </a:p>
        </p:txBody>
      </p:sp>
      <p:pic>
        <p:nvPicPr>
          <p:cNvPr id="7" name="Picture 6" descr="A screenshot of a project management&#10;&#10;Description automatically generated">
            <a:extLst>
              <a:ext uri="{FF2B5EF4-FFF2-40B4-BE49-F238E27FC236}">
                <a16:creationId xmlns:a16="http://schemas.microsoft.com/office/drawing/2014/main" id="{B019BACF-AD6F-C744-1A1C-0DBA8924FF0B}"/>
              </a:ext>
            </a:extLst>
          </p:cNvPr>
          <p:cNvPicPr>
            <a:picLocks noChangeAspect="1"/>
          </p:cNvPicPr>
          <p:nvPr/>
        </p:nvPicPr>
        <p:blipFill>
          <a:blip r:embed="rId2">
            <a:extLst>
              <a:ext uri="{28A0092B-C50C-407E-A947-70E740481C1C}">
                <a14:useLocalDpi xmlns:a14="http://schemas.microsoft.com/office/drawing/2010/main" val="0"/>
              </a:ext>
            </a:extLst>
          </a:blip>
          <a:srcRect b="3657"/>
          <a:stretch/>
        </p:blipFill>
        <p:spPr>
          <a:xfrm>
            <a:off x="5585691" y="90237"/>
            <a:ext cx="6449291" cy="6097729"/>
          </a:xfrm>
          <a:prstGeom prst="rect">
            <a:avLst/>
          </a:prstGeom>
        </p:spPr>
      </p:pic>
      <p:sp>
        <p:nvSpPr>
          <p:cNvPr id="2" name="Rectangle 1">
            <a:extLst>
              <a:ext uri="{FF2B5EF4-FFF2-40B4-BE49-F238E27FC236}">
                <a16:creationId xmlns:a16="http://schemas.microsoft.com/office/drawing/2014/main" id="{976408CC-A63C-5624-B734-49D47ECEDA9C}"/>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IT21219320</a:t>
            </a:r>
            <a:r>
              <a:rPr lang="en-US" sz="1800" dirty="0">
                <a:solidFill>
                  <a:schemeClr val="tx1"/>
                </a:solidFill>
              </a:rPr>
              <a:t>   |   Ayeshmantha S. K. S. |   </a:t>
            </a:r>
            <a:r>
              <a:rPr lang="en-US" sz="1800" b="0" dirty="0">
                <a:solidFill>
                  <a:schemeClr val="tx1"/>
                </a:solidFill>
              </a:rPr>
              <a:t>R25-002</a:t>
            </a:r>
          </a:p>
        </p:txBody>
      </p:sp>
      <p:pic>
        <p:nvPicPr>
          <p:cNvPr id="6" name="Picture 2" descr="Flat illustration people handshake">
            <a:extLst>
              <a:ext uri="{FF2B5EF4-FFF2-40B4-BE49-F238E27FC236}">
                <a16:creationId xmlns:a16="http://schemas.microsoft.com/office/drawing/2014/main" id="{C041F017-9E87-EB33-316F-0D3FE9B31F12}"/>
              </a:ext>
            </a:extLst>
          </p:cNvPr>
          <p:cNvPicPr>
            <a:picLocks noChangeAspect="1" noChangeArrowheads="1"/>
          </p:cNvPicPr>
          <p:nvPr/>
        </p:nvPicPr>
        <p:blipFill>
          <a:blip r:embed="rId3">
            <a:alphaModFix am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192000" y="3277586"/>
            <a:ext cx="3280870" cy="328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54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E63D8-1BF7-9220-8BB3-12CF1253398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EC6B31B-8E8B-0862-8E6C-274FA9C463B1}"/>
              </a:ext>
            </a:extLst>
          </p:cNvPr>
          <p:cNvSpPr>
            <a:spLocks noGrp="1"/>
          </p:cNvSpPr>
          <p:nvPr>
            <p:ph type="title"/>
          </p:nvPr>
        </p:nvSpPr>
        <p:spPr/>
        <p:txBody>
          <a:bodyPr>
            <a:normAutofit/>
          </a:bodyPr>
          <a:lstStyle/>
          <a:p>
            <a:r>
              <a:rPr lang="en-US"/>
              <a:t>Commercialization</a:t>
            </a:r>
          </a:p>
        </p:txBody>
      </p:sp>
      <p:sp>
        <p:nvSpPr>
          <p:cNvPr id="4" name="Text Placeholder 3">
            <a:extLst>
              <a:ext uri="{FF2B5EF4-FFF2-40B4-BE49-F238E27FC236}">
                <a16:creationId xmlns:a16="http://schemas.microsoft.com/office/drawing/2014/main" id="{D5F41607-80ED-612D-E9E3-E8519A955DE3}"/>
              </a:ext>
            </a:extLst>
          </p:cNvPr>
          <p:cNvSpPr>
            <a:spLocks noGrp="1"/>
          </p:cNvSpPr>
          <p:nvPr>
            <p:ph type="body" idx="1"/>
          </p:nvPr>
        </p:nvSpPr>
        <p:spPr/>
        <p:txBody>
          <a:bodyPr/>
          <a:lstStyle/>
          <a:p>
            <a:r>
              <a:rPr lang="en-US"/>
              <a:t>Target Audience and Market Space</a:t>
            </a:r>
          </a:p>
        </p:txBody>
      </p:sp>
      <p:sp>
        <p:nvSpPr>
          <p:cNvPr id="6" name="Content Placeholder 5">
            <a:extLst>
              <a:ext uri="{FF2B5EF4-FFF2-40B4-BE49-F238E27FC236}">
                <a16:creationId xmlns:a16="http://schemas.microsoft.com/office/drawing/2014/main" id="{D65D6EEE-4B8C-AE0E-C67B-12D74FFF6E2F}"/>
              </a:ext>
            </a:extLst>
          </p:cNvPr>
          <p:cNvSpPr>
            <a:spLocks noGrp="1"/>
          </p:cNvSpPr>
          <p:nvPr>
            <p:ph sz="half" idx="2"/>
          </p:nvPr>
        </p:nvSpPr>
        <p:spPr/>
        <p:txBody>
          <a:bodyPr>
            <a:normAutofit/>
          </a:bodyPr>
          <a:lstStyle/>
          <a:p>
            <a:r>
              <a:rPr lang="en-US"/>
              <a:t>Target audience </a:t>
            </a:r>
          </a:p>
          <a:p>
            <a:r>
              <a:rPr lang="en-US"/>
              <a:t>Urban Planners and City Officials </a:t>
            </a:r>
          </a:p>
          <a:p>
            <a:r>
              <a:rPr lang="en-US"/>
              <a:t>Environmental Agencies and NGOs </a:t>
            </a:r>
          </a:p>
          <a:p>
            <a:r>
              <a:rPr lang="en-US"/>
              <a:t>Researches </a:t>
            </a:r>
          </a:p>
          <a:p>
            <a:r>
              <a:rPr lang="en-US"/>
              <a:t>innovators</a:t>
            </a:r>
          </a:p>
        </p:txBody>
      </p:sp>
      <p:sp>
        <p:nvSpPr>
          <p:cNvPr id="7" name="Text Placeholder 6">
            <a:extLst>
              <a:ext uri="{FF2B5EF4-FFF2-40B4-BE49-F238E27FC236}">
                <a16:creationId xmlns:a16="http://schemas.microsoft.com/office/drawing/2014/main" id="{E12B7EBA-1960-30C7-8AB9-7F01C1336F83}"/>
              </a:ext>
            </a:extLst>
          </p:cNvPr>
          <p:cNvSpPr>
            <a:spLocks noGrp="1"/>
          </p:cNvSpPr>
          <p:nvPr>
            <p:ph type="body" sz="quarter" idx="3"/>
          </p:nvPr>
        </p:nvSpPr>
        <p:spPr/>
        <p:txBody>
          <a:bodyPr/>
          <a:lstStyle/>
          <a:p>
            <a:r>
              <a:rPr lang="en-US"/>
              <a:t>Market space</a:t>
            </a:r>
          </a:p>
        </p:txBody>
      </p:sp>
      <p:sp>
        <p:nvSpPr>
          <p:cNvPr id="8" name="Content Placeholder 7">
            <a:extLst>
              <a:ext uri="{FF2B5EF4-FFF2-40B4-BE49-F238E27FC236}">
                <a16:creationId xmlns:a16="http://schemas.microsoft.com/office/drawing/2014/main" id="{B7D0A068-2030-E305-8586-BD9D3008EC69}"/>
              </a:ext>
            </a:extLst>
          </p:cNvPr>
          <p:cNvSpPr>
            <a:spLocks noGrp="1"/>
          </p:cNvSpPr>
          <p:nvPr>
            <p:ph sz="quarter" idx="4"/>
          </p:nvPr>
        </p:nvSpPr>
        <p:spPr/>
        <p:txBody>
          <a:bodyPr>
            <a:normAutofit/>
          </a:bodyPr>
          <a:lstStyle/>
          <a:p>
            <a:r>
              <a:rPr lang="en-US"/>
              <a:t>IoT and sensor technologies </a:t>
            </a:r>
          </a:p>
          <a:p>
            <a:r>
              <a:rPr lang="en-US"/>
              <a:t>Green infrastructure </a:t>
            </a:r>
          </a:p>
          <a:p>
            <a:r>
              <a:rPr lang="en-US"/>
              <a:t>Construction technologies</a:t>
            </a:r>
          </a:p>
        </p:txBody>
      </p:sp>
      <p:sp>
        <p:nvSpPr>
          <p:cNvPr id="3" name="Rectangle 2">
            <a:extLst>
              <a:ext uri="{FF2B5EF4-FFF2-40B4-BE49-F238E27FC236}">
                <a16:creationId xmlns:a16="http://schemas.microsoft.com/office/drawing/2014/main" id="{5C905E8C-5F25-7F96-0B22-AC6808F8C756}"/>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IT21219320</a:t>
            </a:r>
            <a:r>
              <a:rPr lang="en-US" sz="1800">
                <a:solidFill>
                  <a:schemeClr val="tx1"/>
                </a:solidFill>
              </a:rPr>
              <a:t>   |   Ayeshmantha S. K. S. |   </a:t>
            </a:r>
            <a:r>
              <a:rPr lang="en-US" sz="1800" b="0">
                <a:solidFill>
                  <a:schemeClr val="tx1"/>
                </a:solidFill>
              </a:rPr>
              <a:t>R25-002</a:t>
            </a:r>
          </a:p>
        </p:txBody>
      </p:sp>
      <p:pic>
        <p:nvPicPr>
          <p:cNvPr id="3074" name="Picture 2" descr="Flat illustration people handshake">
            <a:extLst>
              <a:ext uri="{FF2B5EF4-FFF2-40B4-BE49-F238E27FC236}">
                <a16:creationId xmlns:a16="http://schemas.microsoft.com/office/drawing/2014/main" id="{E3CBD9D2-D430-E1C7-69C2-3A9A72409C4D}"/>
              </a:ext>
            </a:extLst>
          </p:cNvPr>
          <p:cNvPicPr>
            <a:picLocks noChangeAspect="1" noChangeArrowheads="1"/>
          </p:cNvPicPr>
          <p:nvPr/>
        </p:nvPicPr>
        <p:blipFill>
          <a:blip r:embed="rId2">
            <a:alphaModFix amt="70000"/>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517163" y="-332718"/>
            <a:ext cx="3280870" cy="328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118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EEF5F-4433-F978-E75A-62544DFC182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763885D-0AC2-1834-1D66-0D5F2C09A8C2}"/>
              </a:ext>
            </a:extLst>
          </p:cNvPr>
          <p:cNvSpPr>
            <a:spLocks noGrp="1"/>
          </p:cNvSpPr>
          <p:nvPr>
            <p:ph type="title"/>
          </p:nvPr>
        </p:nvSpPr>
        <p:spPr/>
        <p:txBody>
          <a:bodyPr>
            <a:normAutofit/>
          </a:bodyPr>
          <a:lstStyle/>
          <a:p>
            <a:r>
              <a:rPr lang="en-US"/>
              <a:t>Budget Plan</a:t>
            </a:r>
          </a:p>
        </p:txBody>
      </p:sp>
      <p:graphicFrame>
        <p:nvGraphicFramePr>
          <p:cNvPr id="7" name="Content Placeholder 6">
            <a:extLst>
              <a:ext uri="{FF2B5EF4-FFF2-40B4-BE49-F238E27FC236}">
                <a16:creationId xmlns:a16="http://schemas.microsoft.com/office/drawing/2014/main" id="{2E199BDF-38E4-E8DB-CD13-59E4E86CDDCC}"/>
              </a:ext>
            </a:extLst>
          </p:cNvPr>
          <p:cNvGraphicFramePr>
            <a:graphicFrameLocks noGrp="1"/>
          </p:cNvGraphicFramePr>
          <p:nvPr>
            <p:ph idx="1"/>
            <p:extLst>
              <p:ext uri="{D42A27DB-BD31-4B8C-83A1-F6EECF244321}">
                <p14:modId xmlns:p14="http://schemas.microsoft.com/office/powerpoint/2010/main" val="1174895207"/>
              </p:ext>
            </p:extLst>
          </p:nvPr>
        </p:nvGraphicFramePr>
        <p:xfrm>
          <a:off x="1223195" y="1690688"/>
          <a:ext cx="9745610" cy="3926104"/>
        </p:xfrm>
        <a:graphic>
          <a:graphicData uri="http://schemas.openxmlformats.org/drawingml/2006/table">
            <a:tbl>
              <a:tblPr firstRow="1" firstCol="1" bandRow="1">
                <a:tableStyleId>{9D7B26C5-4107-4FEC-AEDC-1716B250A1EF}</a:tableStyleId>
              </a:tblPr>
              <a:tblGrid>
                <a:gridCol w="4872805">
                  <a:extLst>
                    <a:ext uri="{9D8B030D-6E8A-4147-A177-3AD203B41FA5}">
                      <a16:colId xmlns:a16="http://schemas.microsoft.com/office/drawing/2014/main" val="3753665550"/>
                    </a:ext>
                  </a:extLst>
                </a:gridCol>
                <a:gridCol w="4872805">
                  <a:extLst>
                    <a:ext uri="{9D8B030D-6E8A-4147-A177-3AD203B41FA5}">
                      <a16:colId xmlns:a16="http://schemas.microsoft.com/office/drawing/2014/main" val="1439783407"/>
                    </a:ext>
                  </a:extLst>
                </a:gridCol>
              </a:tblGrid>
              <a:tr h="490763">
                <a:tc>
                  <a:txBody>
                    <a:bodyPr/>
                    <a:lstStyle/>
                    <a:p>
                      <a:pPr marL="0" marR="0" algn="ctr">
                        <a:lnSpc>
                          <a:spcPct val="110000"/>
                        </a:lnSpc>
                        <a:spcAft>
                          <a:spcPts val="600"/>
                        </a:spcAft>
                      </a:pPr>
                      <a:r>
                        <a:rPr lang="en-US" sz="1800" b="1" dirty="0">
                          <a:solidFill>
                            <a:schemeClr val="bg1"/>
                          </a:solidFill>
                          <a:effectLst/>
                        </a:rPr>
                        <a:t>Requirement</a:t>
                      </a:r>
                      <a:endParaRPr lang="en-US" sz="1800" b="1"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800" b="1" dirty="0">
                          <a:solidFill>
                            <a:schemeClr val="bg1"/>
                          </a:solidFill>
                          <a:effectLst/>
                        </a:rPr>
                        <a:t>Price (Rs.)</a:t>
                      </a:r>
                      <a:endParaRPr lang="en-US" sz="1800" b="1"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446097001"/>
                  </a:ext>
                </a:extLst>
              </a:tr>
              <a:tr h="490763">
                <a:tc>
                  <a:txBody>
                    <a:bodyPr/>
                    <a:lstStyle/>
                    <a:p>
                      <a:pPr marL="0" marR="0" algn="just">
                        <a:lnSpc>
                          <a:spcPct val="110000"/>
                        </a:lnSpc>
                        <a:spcAft>
                          <a:spcPts val="600"/>
                        </a:spcAft>
                      </a:pPr>
                      <a:r>
                        <a:rPr lang="en-US" sz="1600" b="0" dirty="0">
                          <a:solidFill>
                            <a:schemeClr val="bg1"/>
                          </a:solidFill>
                          <a:effectLst/>
                        </a:rPr>
                        <a:t>Cloud Computing Service</a:t>
                      </a:r>
                      <a:endParaRPr lang="en-US" sz="1600" b="0"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dirty="0">
                          <a:solidFill>
                            <a:schemeClr val="bg1"/>
                          </a:solidFill>
                          <a:effectLst/>
                        </a:rPr>
                        <a:t>10000</a:t>
                      </a:r>
                      <a:endParaRPr lang="en-US" sz="1600" b="0"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289179147"/>
                  </a:ext>
                </a:extLst>
              </a:tr>
              <a:tr h="490763">
                <a:tc>
                  <a:txBody>
                    <a:bodyPr/>
                    <a:lstStyle/>
                    <a:p>
                      <a:pPr marL="0" marR="0" algn="just">
                        <a:lnSpc>
                          <a:spcPct val="110000"/>
                        </a:lnSpc>
                        <a:spcAft>
                          <a:spcPts val="600"/>
                        </a:spcAft>
                      </a:pPr>
                      <a:r>
                        <a:rPr lang="en-US" sz="1600" b="0" dirty="0">
                          <a:solidFill>
                            <a:schemeClr val="bg1"/>
                          </a:solidFill>
                          <a:effectLst/>
                        </a:rPr>
                        <a:t>Domain Registration</a:t>
                      </a:r>
                      <a:endParaRPr lang="en-US" sz="1600" b="0"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dirty="0">
                          <a:solidFill>
                            <a:schemeClr val="bg1"/>
                          </a:solidFill>
                          <a:effectLst/>
                        </a:rPr>
                        <a:t>4000</a:t>
                      </a:r>
                      <a:endParaRPr lang="en-US" sz="1600" b="0"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485411681"/>
                  </a:ext>
                </a:extLst>
              </a:tr>
              <a:tr h="490763">
                <a:tc>
                  <a:txBody>
                    <a:bodyPr/>
                    <a:lstStyle/>
                    <a:p>
                      <a:pPr marL="0" marR="0" algn="just">
                        <a:lnSpc>
                          <a:spcPct val="110000"/>
                        </a:lnSpc>
                        <a:spcAft>
                          <a:spcPts val="600"/>
                        </a:spcAft>
                      </a:pPr>
                      <a:r>
                        <a:rPr lang="en-US" sz="1600" b="1" dirty="0">
                          <a:solidFill>
                            <a:schemeClr val="bg1"/>
                          </a:solidFill>
                          <a:effectLst/>
                        </a:rPr>
                        <a:t>Hardware Products</a:t>
                      </a:r>
                      <a:endParaRPr lang="en-US" sz="1600" b="1"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1" dirty="0">
                          <a:solidFill>
                            <a:schemeClr val="bg1"/>
                          </a:solidFill>
                          <a:effectLst/>
                        </a:rPr>
                        <a:t>30000</a:t>
                      </a:r>
                      <a:endParaRPr lang="en-US" sz="1600" b="1"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975426434"/>
                  </a:ext>
                </a:extLst>
              </a:tr>
              <a:tr h="490763">
                <a:tc>
                  <a:txBody>
                    <a:bodyPr/>
                    <a:lstStyle/>
                    <a:p>
                      <a:pPr marL="0" marR="0" algn="just">
                        <a:lnSpc>
                          <a:spcPct val="110000"/>
                        </a:lnSpc>
                        <a:spcAft>
                          <a:spcPts val="600"/>
                        </a:spcAft>
                      </a:pPr>
                      <a:r>
                        <a:rPr lang="en-US" sz="1600" b="0">
                          <a:solidFill>
                            <a:schemeClr val="bg1"/>
                          </a:solidFill>
                          <a:effectLst/>
                        </a:rPr>
                        <a:t>Wi-fi charges</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dirty="0">
                          <a:solidFill>
                            <a:schemeClr val="bg1"/>
                          </a:solidFill>
                          <a:effectLst/>
                        </a:rPr>
                        <a:t>6000</a:t>
                      </a:r>
                      <a:endParaRPr lang="en-US" sz="1600" b="0"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581111616"/>
                  </a:ext>
                </a:extLst>
              </a:tr>
              <a:tr h="490763">
                <a:tc>
                  <a:txBody>
                    <a:bodyPr/>
                    <a:lstStyle/>
                    <a:p>
                      <a:pPr marL="0" marR="0" algn="just">
                        <a:lnSpc>
                          <a:spcPct val="110000"/>
                        </a:lnSpc>
                        <a:spcAft>
                          <a:spcPts val="600"/>
                        </a:spcAft>
                      </a:pPr>
                      <a:r>
                        <a:rPr lang="en-US" sz="1600" b="0">
                          <a:solidFill>
                            <a:schemeClr val="bg1"/>
                          </a:solidFill>
                          <a:effectLst/>
                        </a:rPr>
                        <a:t>Transportation</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tabLst>
                          <a:tab pos="2379980" algn="l"/>
                        </a:tabLst>
                      </a:pPr>
                      <a:r>
                        <a:rPr lang="en-US" sz="1600" b="0" dirty="0">
                          <a:solidFill>
                            <a:schemeClr val="bg1"/>
                          </a:solidFill>
                          <a:effectLst/>
                        </a:rPr>
                        <a:t>5000</a:t>
                      </a:r>
                      <a:endParaRPr lang="en-US" sz="1600" b="0"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4223192362"/>
                  </a:ext>
                </a:extLst>
              </a:tr>
              <a:tr h="490763">
                <a:tc>
                  <a:txBody>
                    <a:bodyPr/>
                    <a:lstStyle/>
                    <a:p>
                      <a:pPr marL="0" marR="0" algn="just">
                        <a:lnSpc>
                          <a:spcPct val="110000"/>
                        </a:lnSpc>
                        <a:spcAft>
                          <a:spcPts val="600"/>
                        </a:spcAft>
                      </a:pPr>
                      <a:r>
                        <a:rPr lang="en-US" sz="1600" b="0" dirty="0">
                          <a:solidFill>
                            <a:schemeClr val="bg1"/>
                          </a:solidFill>
                          <a:effectLst/>
                        </a:rPr>
                        <a:t>Other</a:t>
                      </a:r>
                      <a:endParaRPr lang="en-US" sz="1600" b="0"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dirty="0">
                          <a:solidFill>
                            <a:schemeClr val="bg1"/>
                          </a:solidFill>
                          <a:effectLst/>
                        </a:rPr>
                        <a:t>5000</a:t>
                      </a:r>
                      <a:endParaRPr lang="en-US" sz="1600" b="0"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46597389"/>
                  </a:ext>
                </a:extLst>
              </a:tr>
              <a:tr h="490763">
                <a:tc>
                  <a:txBody>
                    <a:bodyPr/>
                    <a:lstStyle/>
                    <a:p>
                      <a:pPr marL="0" marR="0" algn="just">
                        <a:lnSpc>
                          <a:spcPct val="110000"/>
                        </a:lnSpc>
                        <a:spcAft>
                          <a:spcPts val="600"/>
                        </a:spcAft>
                      </a:pPr>
                      <a:r>
                        <a:rPr lang="en-US" sz="1600" b="0">
                          <a:solidFill>
                            <a:schemeClr val="bg1"/>
                          </a:solidFill>
                          <a:effectLst/>
                        </a:rPr>
                        <a:t>Total estimated cost</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dirty="0">
                          <a:solidFill>
                            <a:schemeClr val="bg1"/>
                          </a:solidFill>
                          <a:effectLst/>
                        </a:rPr>
                        <a:t>60000</a:t>
                      </a:r>
                      <a:endParaRPr lang="en-US" sz="1600" b="0" dirty="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2942091904"/>
                  </a:ext>
                </a:extLst>
              </a:tr>
            </a:tbl>
          </a:graphicData>
        </a:graphic>
      </p:graphicFrame>
      <p:sp>
        <p:nvSpPr>
          <p:cNvPr id="3" name="Rectangle 2">
            <a:extLst>
              <a:ext uri="{FF2B5EF4-FFF2-40B4-BE49-F238E27FC236}">
                <a16:creationId xmlns:a16="http://schemas.microsoft.com/office/drawing/2014/main" id="{A59245CC-7315-4B8D-573B-B5C617453294}"/>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IT21219320</a:t>
            </a:r>
            <a:r>
              <a:rPr lang="en-US" sz="1800" dirty="0">
                <a:solidFill>
                  <a:schemeClr val="tx1"/>
                </a:solidFill>
              </a:rPr>
              <a:t>   |   Ayeshmantha S. K. S. |   </a:t>
            </a:r>
            <a:r>
              <a:rPr lang="en-US" sz="1800" b="0" dirty="0">
                <a:solidFill>
                  <a:schemeClr val="tx1"/>
                </a:solidFill>
              </a:rPr>
              <a:t>R25-002</a:t>
            </a:r>
          </a:p>
        </p:txBody>
      </p:sp>
    </p:spTree>
    <p:extLst>
      <p:ext uri="{BB962C8B-B14F-4D97-AF65-F5344CB8AC3E}">
        <p14:creationId xmlns:p14="http://schemas.microsoft.com/office/powerpoint/2010/main" val="2889157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18E05-0CAD-8602-725C-BBA07F84621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9EE9D2-AEEA-C089-33E7-CFA80B36921E}"/>
              </a:ext>
            </a:extLst>
          </p:cNvPr>
          <p:cNvSpPr>
            <a:spLocks noGrp="1"/>
          </p:cNvSpPr>
          <p:nvPr>
            <p:ph type="title"/>
          </p:nvPr>
        </p:nvSpPr>
        <p:spPr/>
        <p:txBody>
          <a:bodyPr>
            <a:normAutofit/>
          </a:bodyPr>
          <a:lstStyle/>
          <a:p>
            <a:r>
              <a:rPr lang="en-US"/>
              <a:t>References</a:t>
            </a:r>
          </a:p>
        </p:txBody>
      </p:sp>
      <p:sp>
        <p:nvSpPr>
          <p:cNvPr id="6" name="Content Placeholder 5">
            <a:extLst>
              <a:ext uri="{FF2B5EF4-FFF2-40B4-BE49-F238E27FC236}">
                <a16:creationId xmlns:a16="http://schemas.microsoft.com/office/drawing/2014/main" id="{D5CAC761-B1E7-B614-40B0-0887571DCFE1}"/>
              </a:ext>
            </a:extLst>
          </p:cNvPr>
          <p:cNvSpPr>
            <a:spLocks noGrp="1"/>
          </p:cNvSpPr>
          <p:nvPr>
            <p:ph idx="1"/>
          </p:nvPr>
        </p:nvSpPr>
        <p:spPr/>
        <p:txBody>
          <a:bodyPr>
            <a:normAutofit/>
          </a:bodyPr>
          <a:lstStyle/>
          <a:p>
            <a:r>
              <a:rPr lang="en-US" sz="2000" dirty="0"/>
              <a:t>[1] Y. K. Tan and S. K. Panda, "Design and Implementation of Low Cost IoT Sensor System for Urban Heat Island Observation," in 2021 IEEE International Conference on Smart Instrumentation, Measurement and Applications (ICSIMA), Kuala Terengganu, </a:t>
            </a:r>
            <a:r>
              <a:rPr lang="en-US" sz="2000" dirty="0" err="1"/>
              <a:t>Malasiya</a:t>
            </a:r>
            <a:r>
              <a:rPr lang="en-US" sz="2000" dirty="0"/>
              <a:t>, 2021.</a:t>
            </a:r>
          </a:p>
          <a:p>
            <a:r>
              <a:rPr lang="en-US" sz="2000" dirty="0"/>
              <a:t>[2] M. K. H.-Y. L. P. S. W. L. A. J. B. Nuria Castell, "Mobile technologies and services for environmental monitoring: The Citi-Sense-MOB approach," ScienceDirect, vol. 14, pp. 370-382, 2015.</a:t>
            </a:r>
          </a:p>
          <a:p>
            <a:r>
              <a:rPr lang="en-US" sz="2000" dirty="0"/>
              <a:t>[3]  </a:t>
            </a:r>
            <a:r>
              <a:rPr lang="en-US" sz="1800" dirty="0"/>
              <a:t>N. I. F. I. A. N. Vina Nurul Husna, "Measuring And Mitigating Urban Heat Island In Yogyakarta City Using Remote Sensing," INTERNATIONAL JOURNAL OF SCIENTIFIC &amp; TECHNOLOGY RESEARCH , vol. 7, no. 7, 2018.</a:t>
            </a:r>
            <a:endParaRPr lang="en-US" sz="2000" dirty="0"/>
          </a:p>
        </p:txBody>
      </p:sp>
      <p:sp>
        <p:nvSpPr>
          <p:cNvPr id="2" name="Rectangle 1">
            <a:extLst>
              <a:ext uri="{FF2B5EF4-FFF2-40B4-BE49-F238E27FC236}">
                <a16:creationId xmlns:a16="http://schemas.microsoft.com/office/drawing/2014/main" id="{A2743CCE-3244-8575-70E9-8D2C52482893}"/>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IT21219320</a:t>
            </a:r>
            <a:r>
              <a:rPr lang="en-US" sz="1800">
                <a:solidFill>
                  <a:schemeClr val="tx1"/>
                </a:solidFill>
              </a:rPr>
              <a:t>   |   Ayeshmantha S. K. S. |   </a:t>
            </a:r>
            <a:r>
              <a:rPr lang="en-US" sz="1800" b="0">
                <a:solidFill>
                  <a:schemeClr val="tx1"/>
                </a:solidFill>
              </a:rPr>
              <a:t>R25-002</a:t>
            </a:r>
          </a:p>
        </p:txBody>
      </p:sp>
    </p:spTree>
    <p:extLst>
      <p:ext uri="{BB962C8B-B14F-4D97-AF65-F5344CB8AC3E}">
        <p14:creationId xmlns:p14="http://schemas.microsoft.com/office/powerpoint/2010/main" val="1063744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C1665-104A-6FE1-4698-B317453CA60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7C5C640-2302-3F13-24E8-073A9B566CB2}"/>
              </a:ext>
            </a:extLst>
          </p:cNvPr>
          <p:cNvSpPr>
            <a:spLocks noGrp="1"/>
          </p:cNvSpPr>
          <p:nvPr>
            <p:ph type="title"/>
          </p:nvPr>
        </p:nvSpPr>
        <p:spPr>
          <a:xfrm>
            <a:off x="706617" y="986909"/>
            <a:ext cx="10515600" cy="2852737"/>
          </a:xfrm>
        </p:spPr>
        <p:txBody>
          <a:bodyPr/>
          <a:lstStyle/>
          <a:p>
            <a:r>
              <a:rPr lang="en-US"/>
              <a:t>IT21802126 | Silva G. M. S. S</a:t>
            </a:r>
          </a:p>
        </p:txBody>
      </p:sp>
      <p:sp>
        <p:nvSpPr>
          <p:cNvPr id="3" name="Text Placeholder 2">
            <a:extLst>
              <a:ext uri="{FF2B5EF4-FFF2-40B4-BE49-F238E27FC236}">
                <a16:creationId xmlns:a16="http://schemas.microsoft.com/office/drawing/2014/main" id="{7FC291D3-1161-20EA-6E3F-5E27379E6F01}"/>
              </a:ext>
            </a:extLst>
          </p:cNvPr>
          <p:cNvSpPr>
            <a:spLocks noGrp="1"/>
          </p:cNvSpPr>
          <p:nvPr>
            <p:ph type="body" idx="1"/>
          </p:nvPr>
        </p:nvSpPr>
        <p:spPr>
          <a:xfrm>
            <a:off x="782817" y="3839646"/>
            <a:ext cx="10363200" cy="629379"/>
          </a:xfrm>
        </p:spPr>
        <p:txBody>
          <a:bodyPr/>
          <a:lstStyle/>
          <a:p>
            <a:r>
              <a:rPr lang="en-US" b="1">
                <a:solidFill>
                  <a:schemeClr val="bg1"/>
                </a:solidFill>
              </a:rPr>
              <a:t>Software Engineering</a:t>
            </a:r>
          </a:p>
        </p:txBody>
      </p:sp>
      <p:sp>
        <p:nvSpPr>
          <p:cNvPr id="4" name="Rectangle 3">
            <a:extLst>
              <a:ext uri="{FF2B5EF4-FFF2-40B4-BE49-F238E27FC236}">
                <a16:creationId xmlns:a16="http://schemas.microsoft.com/office/drawing/2014/main" id="{82D4989F-AF6E-AF4B-5D77-16F1BCBABF4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IT21802126   |   Silva G. M. S. S |   R25-002</a:t>
            </a:r>
          </a:p>
        </p:txBody>
      </p:sp>
      <p:pic>
        <p:nvPicPr>
          <p:cNvPr id="8" name="Picture 7" descr="A person in a pink dress&#10;&#10;Description automatically generated">
            <a:extLst>
              <a:ext uri="{FF2B5EF4-FFF2-40B4-BE49-F238E27FC236}">
                <a16:creationId xmlns:a16="http://schemas.microsoft.com/office/drawing/2014/main" id="{985EB757-2B1B-9534-3885-F9560CF2CE17}"/>
              </a:ext>
            </a:extLst>
          </p:cNvPr>
          <p:cNvPicPr>
            <a:picLocks noChangeAspect="1"/>
          </p:cNvPicPr>
          <p:nvPr/>
        </p:nvPicPr>
        <p:blipFill>
          <a:blip r:embed="rId2" cstate="print">
            <a:extLst>
              <a:ext uri="{28A0092B-C50C-407E-A947-70E740481C1C}">
                <a14:useLocalDpi xmlns:a14="http://schemas.microsoft.com/office/drawing/2010/main" val="0"/>
              </a:ext>
            </a:extLst>
          </a:blip>
          <a:srcRect l="26523" t="19575" r="10689" b="37021"/>
          <a:stretch/>
        </p:blipFill>
        <p:spPr>
          <a:xfrm>
            <a:off x="9736436" y="136188"/>
            <a:ext cx="2248041" cy="2071991"/>
          </a:xfrm>
          <a:prstGeom prst="rect">
            <a:avLst/>
          </a:prstGeom>
        </p:spPr>
      </p:pic>
      <p:pic>
        <p:nvPicPr>
          <p:cNvPr id="2" name="Image 0" descr="preencoded.png">
            <a:extLst>
              <a:ext uri="{FF2B5EF4-FFF2-40B4-BE49-F238E27FC236}">
                <a16:creationId xmlns:a16="http://schemas.microsoft.com/office/drawing/2014/main" id="{928BE82F-CDF3-9854-70DB-00FAB685D83F}"/>
              </a:ext>
            </a:extLst>
          </p:cNvPr>
          <p:cNvPicPr>
            <a:picLocks noChangeAspect="1"/>
          </p:cNvPicPr>
          <p:nvPr/>
        </p:nvPicPr>
        <p:blipFill>
          <a:blip r:embed="rId3"/>
          <a:stretch>
            <a:fillRect/>
          </a:stretch>
        </p:blipFill>
        <p:spPr>
          <a:xfrm>
            <a:off x="12192000" y="0"/>
            <a:ext cx="4429760" cy="6350000"/>
          </a:xfrm>
          <a:prstGeom prst="rect">
            <a:avLst/>
          </a:prstGeom>
        </p:spPr>
      </p:pic>
    </p:spTree>
    <p:extLst>
      <p:ext uri="{BB962C8B-B14F-4D97-AF65-F5344CB8AC3E}">
        <p14:creationId xmlns:p14="http://schemas.microsoft.com/office/powerpoint/2010/main" val="3332644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IT21802126   |   </a:t>
            </a:r>
            <a:r>
              <a:rPr lang="en-US" b="1">
                <a:solidFill>
                  <a:schemeClr val="tx1"/>
                </a:solidFill>
              </a:rPr>
              <a:t>Silva G. M. S. S</a:t>
            </a:r>
            <a:r>
              <a:rPr lang="en-US" sz="1800" b="1">
                <a:solidFill>
                  <a:schemeClr val="tx1"/>
                </a:solidFill>
              </a:rPr>
              <a:t>   |   </a:t>
            </a:r>
            <a:r>
              <a:rPr lang="en-US" b="1">
                <a:solidFill>
                  <a:schemeClr val="tx1"/>
                </a:solidFill>
              </a:rPr>
              <a:t>R25 - 002</a:t>
            </a:r>
            <a:endParaRPr lang="en-US" sz="1800" b="1">
              <a:solidFill>
                <a:schemeClr val="tx1"/>
              </a:solidFill>
            </a:endParaRPr>
          </a:p>
        </p:txBody>
      </p:sp>
      <p:sp>
        <p:nvSpPr>
          <p:cNvPr id="19" name="Title 18">
            <a:extLst>
              <a:ext uri="{FF2B5EF4-FFF2-40B4-BE49-F238E27FC236}">
                <a16:creationId xmlns:a16="http://schemas.microsoft.com/office/drawing/2014/main" id="{1C03C8EE-FA48-E677-4035-90E59F58043B}"/>
              </a:ext>
            </a:extLst>
          </p:cNvPr>
          <p:cNvSpPr>
            <a:spLocks noGrp="1"/>
          </p:cNvSpPr>
          <p:nvPr>
            <p:ph type="title" idx="4294967295"/>
          </p:nvPr>
        </p:nvSpPr>
        <p:spPr>
          <a:xfrm>
            <a:off x="2542377" y="1698895"/>
            <a:ext cx="11684000" cy="1828800"/>
          </a:xfrm>
        </p:spPr>
        <p:txBody>
          <a:bodyPr>
            <a:normAutofit fontScale="90000"/>
          </a:bodyPr>
          <a:lstStyle/>
          <a:p>
            <a:pPr algn="ctr"/>
            <a:r>
              <a:rPr lang="en-US" b="1" dirty="0"/>
              <a:t>Standardized Data Integration </a:t>
            </a:r>
            <a:br>
              <a:rPr lang="en-US" b="1" dirty="0"/>
            </a:br>
            <a:r>
              <a:rPr lang="en-US" b="1" dirty="0"/>
              <a:t>and </a:t>
            </a:r>
            <a:br>
              <a:rPr lang="en-US" b="1" dirty="0"/>
            </a:br>
            <a:r>
              <a:rPr lang="en-US" b="1" dirty="0"/>
              <a:t>VLM Optimization for </a:t>
            </a:r>
            <a:br>
              <a:rPr lang="en-US" b="1" dirty="0"/>
            </a:br>
            <a:r>
              <a:rPr lang="en-US" b="1" dirty="0"/>
              <a:t>Urban Heat Island Mitigation</a:t>
            </a:r>
          </a:p>
        </p:txBody>
      </p:sp>
      <p:pic>
        <p:nvPicPr>
          <p:cNvPr id="23" name="Image 0" descr="preencoded.png">
            <a:extLst>
              <a:ext uri="{FF2B5EF4-FFF2-40B4-BE49-F238E27FC236}">
                <a16:creationId xmlns:a16="http://schemas.microsoft.com/office/drawing/2014/main" id="{7A44C0A2-4BC6-6A6C-D08D-3412FD60F525}"/>
              </a:ext>
            </a:extLst>
          </p:cNvPr>
          <p:cNvPicPr>
            <a:picLocks noChangeAspect="1"/>
          </p:cNvPicPr>
          <p:nvPr/>
        </p:nvPicPr>
        <p:blipFill>
          <a:blip r:embed="rId3"/>
          <a:stretch>
            <a:fillRect/>
          </a:stretch>
        </p:blipFill>
        <p:spPr>
          <a:xfrm>
            <a:off x="0" y="0"/>
            <a:ext cx="4429760" cy="6350000"/>
          </a:xfrm>
          <a:prstGeom prst="rect">
            <a:avLst/>
          </a:prstGeom>
        </p:spPr>
      </p:pic>
    </p:spTree>
    <p:extLst>
      <p:ext uri="{BB962C8B-B14F-4D97-AF65-F5344CB8AC3E}">
        <p14:creationId xmlns:p14="http://schemas.microsoft.com/office/powerpoint/2010/main" val="2619686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F9CFF-08A0-0F34-6703-6C5BF8D894F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976FB4F-0CE6-7DA7-C343-E4CB9BF2388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IT21802126   |   </a:t>
            </a:r>
            <a:r>
              <a:rPr lang="en-US" b="1">
                <a:solidFill>
                  <a:schemeClr val="tx1"/>
                </a:solidFill>
              </a:rPr>
              <a:t>Silva G. M. S. S</a:t>
            </a:r>
            <a:r>
              <a:rPr lang="en-US" sz="1800" b="1">
                <a:solidFill>
                  <a:schemeClr val="tx1"/>
                </a:solidFill>
              </a:rPr>
              <a:t>   |   </a:t>
            </a:r>
            <a:r>
              <a:rPr lang="en-US" b="1">
                <a:solidFill>
                  <a:schemeClr val="tx1"/>
                </a:solidFill>
              </a:rPr>
              <a:t>R25 - 002</a:t>
            </a:r>
            <a:endParaRPr lang="en-US" sz="1800" b="1">
              <a:solidFill>
                <a:schemeClr val="tx1"/>
              </a:solidFill>
            </a:endParaRPr>
          </a:p>
        </p:txBody>
      </p:sp>
      <p:sp>
        <p:nvSpPr>
          <p:cNvPr id="19" name="Title 18">
            <a:extLst>
              <a:ext uri="{FF2B5EF4-FFF2-40B4-BE49-F238E27FC236}">
                <a16:creationId xmlns:a16="http://schemas.microsoft.com/office/drawing/2014/main" id="{353F98AB-7128-5398-181D-D62316640BFC}"/>
              </a:ext>
            </a:extLst>
          </p:cNvPr>
          <p:cNvSpPr>
            <a:spLocks noGrp="1"/>
          </p:cNvSpPr>
          <p:nvPr>
            <p:ph type="title"/>
          </p:nvPr>
        </p:nvSpPr>
        <p:spPr/>
        <p:txBody>
          <a:bodyPr>
            <a:normAutofit/>
          </a:bodyPr>
          <a:lstStyle/>
          <a:p>
            <a:r>
              <a:rPr lang="en-US"/>
              <a:t>Introduction</a:t>
            </a:r>
          </a:p>
        </p:txBody>
      </p:sp>
      <p:sp>
        <p:nvSpPr>
          <p:cNvPr id="2" name="Content Placeholder 1">
            <a:extLst>
              <a:ext uri="{FF2B5EF4-FFF2-40B4-BE49-F238E27FC236}">
                <a16:creationId xmlns:a16="http://schemas.microsoft.com/office/drawing/2014/main" id="{3F8F9DF5-686E-71CB-C3E5-A846B9D4F184}"/>
              </a:ext>
            </a:extLst>
          </p:cNvPr>
          <p:cNvSpPr>
            <a:spLocks noGrp="1"/>
          </p:cNvSpPr>
          <p:nvPr>
            <p:ph idx="1"/>
          </p:nvPr>
        </p:nvSpPr>
        <p:spPr/>
        <p:txBody>
          <a:bodyPr>
            <a:normAutofit/>
          </a:bodyPr>
          <a:lstStyle/>
          <a:p>
            <a:r>
              <a:rPr lang="en-US"/>
              <a:t>Analyze urban images with material, area, and temperature data.</a:t>
            </a:r>
          </a:p>
          <a:p>
            <a:r>
              <a:rPr lang="en-US"/>
              <a:t>Use Vision-Language Models (VLMs) for interpreting multimodal inputs.</a:t>
            </a:r>
          </a:p>
          <a:p>
            <a:r>
              <a:rPr lang="en-US"/>
              <a:t>Standardize data formats for consistent input to VLMs.</a:t>
            </a:r>
          </a:p>
          <a:p>
            <a:r>
              <a:rPr lang="en-US"/>
              <a:t>Fine-tune prompts to extract insights for urban cooling strategies.</a:t>
            </a:r>
          </a:p>
          <a:p>
            <a:r>
              <a:rPr lang="en-US"/>
              <a:t>Provide recommendations for material and structural changes based on data analysis.</a:t>
            </a:r>
          </a:p>
        </p:txBody>
      </p:sp>
      <p:sp>
        <p:nvSpPr>
          <p:cNvPr id="3" name="Rectangle 1">
            <a:extLst>
              <a:ext uri="{FF2B5EF4-FFF2-40B4-BE49-F238E27FC236}">
                <a16:creationId xmlns:a16="http://schemas.microsoft.com/office/drawing/2014/main" id="{61177E34-8E4C-6087-F7A5-8C708DC2144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5E62A768-D85D-963C-2F99-FD1C3A827F1A}"/>
              </a:ext>
            </a:extLst>
          </p:cNvPr>
          <p:cNvSpPr>
            <a:spLocks noChangeArrowheads="1"/>
          </p:cNvSpPr>
          <p:nvPr/>
        </p:nvSpPr>
        <p:spPr bwMode="auto">
          <a:xfrm flipV="1">
            <a:off x="152400" y="-315307"/>
            <a:ext cx="12344400" cy="467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 name="Picture 6" descr="A logo of a eye with a circuit board">
            <a:extLst>
              <a:ext uri="{FF2B5EF4-FFF2-40B4-BE49-F238E27FC236}">
                <a16:creationId xmlns:a16="http://schemas.microsoft.com/office/drawing/2014/main" id="{6D8F24C7-DE50-D244-74FA-DD285E7A34A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8519" b="74815" l="14500" r="85100">
                        <a14:foregroundMark x1="48300" y1="44167" x2="48300" y2="44167"/>
                        <a14:foregroundMark x1="51400" y1="46759" x2="51400" y2="46759"/>
                        <a14:foregroundMark x1="85100" y1="47407" x2="85100" y2="47407"/>
                        <a14:foregroundMark x1="14500" y1="48519" x2="14500" y2="48519"/>
                      </a14:backgroundRemoval>
                    </a14:imgEffect>
                  </a14:imgLayer>
                </a14:imgProps>
              </a:ext>
              <a:ext uri="{28A0092B-C50C-407E-A947-70E740481C1C}">
                <a14:useLocalDpi xmlns:a14="http://schemas.microsoft.com/office/drawing/2010/main" val="0"/>
              </a:ext>
            </a:extLst>
          </a:blip>
          <a:srcRect l="7793" t="11494" r="6966" b="18008"/>
          <a:stretch/>
        </p:blipFill>
        <p:spPr>
          <a:xfrm>
            <a:off x="10297830" y="134938"/>
            <a:ext cx="1484055" cy="1325563"/>
          </a:xfrm>
          <a:prstGeom prst="rect">
            <a:avLst/>
          </a:prstGeom>
        </p:spPr>
      </p:pic>
      <p:pic>
        <p:nvPicPr>
          <p:cNvPr id="8" name="Picture 7" descr="A yellow and pink picture with a sun in the background&#10;&#10;Description automatically generated">
            <a:extLst>
              <a:ext uri="{FF2B5EF4-FFF2-40B4-BE49-F238E27FC236}">
                <a16:creationId xmlns:a16="http://schemas.microsoft.com/office/drawing/2014/main" id="{2D01189F-B9EE-DBB2-0612-15CCDC774E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5812" y="4805615"/>
            <a:ext cx="1772018" cy="1458118"/>
          </a:xfrm>
          <a:prstGeom prst="rect">
            <a:avLst/>
          </a:prstGeom>
        </p:spPr>
      </p:pic>
    </p:spTree>
    <p:extLst>
      <p:ext uri="{BB962C8B-B14F-4D97-AF65-F5344CB8AC3E}">
        <p14:creationId xmlns:p14="http://schemas.microsoft.com/office/powerpoint/2010/main" val="199336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84EF4-96A0-8268-B25A-05555730919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83618CC-5BC6-2195-870E-CA3579FE0C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IT21802126   |   </a:t>
            </a:r>
            <a:r>
              <a:rPr lang="en-US" b="1">
                <a:solidFill>
                  <a:schemeClr val="tx1"/>
                </a:solidFill>
              </a:rPr>
              <a:t>Silva G. M. S. S</a:t>
            </a:r>
            <a:r>
              <a:rPr lang="en-US" sz="1800" b="1">
                <a:solidFill>
                  <a:schemeClr val="tx1"/>
                </a:solidFill>
              </a:rPr>
              <a:t>   |   </a:t>
            </a:r>
            <a:r>
              <a:rPr lang="en-US" b="1">
                <a:solidFill>
                  <a:schemeClr val="tx1"/>
                </a:solidFill>
              </a:rPr>
              <a:t>R25 - 002</a:t>
            </a:r>
            <a:endParaRPr lang="en-US" sz="1800" b="1">
              <a:solidFill>
                <a:schemeClr val="tx1"/>
              </a:solidFill>
            </a:endParaRPr>
          </a:p>
        </p:txBody>
      </p:sp>
      <p:sp>
        <p:nvSpPr>
          <p:cNvPr id="19" name="Title 18">
            <a:extLst>
              <a:ext uri="{FF2B5EF4-FFF2-40B4-BE49-F238E27FC236}">
                <a16:creationId xmlns:a16="http://schemas.microsoft.com/office/drawing/2014/main" id="{2B3F86DA-51E3-77D1-9097-4024D207D784}"/>
              </a:ext>
            </a:extLst>
          </p:cNvPr>
          <p:cNvSpPr>
            <a:spLocks noGrp="1"/>
          </p:cNvSpPr>
          <p:nvPr>
            <p:ph type="title"/>
          </p:nvPr>
        </p:nvSpPr>
        <p:spPr/>
        <p:txBody>
          <a:bodyPr>
            <a:normAutofit/>
          </a:bodyPr>
          <a:lstStyle/>
          <a:p>
            <a:pPr algn="ctr"/>
            <a:r>
              <a:rPr lang="en-US"/>
              <a:t>Research Gap</a:t>
            </a:r>
          </a:p>
        </p:txBody>
      </p:sp>
      <p:graphicFrame>
        <p:nvGraphicFramePr>
          <p:cNvPr id="21" name="Content Placeholder 1">
            <a:extLst>
              <a:ext uri="{FF2B5EF4-FFF2-40B4-BE49-F238E27FC236}">
                <a16:creationId xmlns:a16="http://schemas.microsoft.com/office/drawing/2014/main" id="{DE593631-8001-2BB6-9BCC-613D80D66D94}"/>
              </a:ext>
            </a:extLst>
          </p:cNvPr>
          <p:cNvGraphicFramePr>
            <a:graphicFrameLocks noGrp="1"/>
          </p:cNvGraphicFramePr>
          <p:nvPr>
            <p:ph idx="1"/>
            <p:extLst>
              <p:ext uri="{D42A27DB-BD31-4B8C-83A1-F6EECF244321}">
                <p14:modId xmlns:p14="http://schemas.microsoft.com/office/powerpoint/2010/main" val="845639196"/>
              </p:ext>
            </p:extLst>
          </p:nvPr>
        </p:nvGraphicFramePr>
        <p:xfrm>
          <a:off x="838200" y="153339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8620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37839-8AA6-9B5F-58F9-A92B5ACE087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3CBF4AD-4B53-A50A-DC47-C389750FC492}"/>
              </a:ext>
            </a:extLst>
          </p:cNvPr>
          <p:cNvSpPr>
            <a:spLocks noGrp="1"/>
          </p:cNvSpPr>
          <p:nvPr>
            <p:ph type="title"/>
          </p:nvPr>
        </p:nvSpPr>
        <p:spPr/>
        <p:txBody>
          <a:bodyPr>
            <a:normAutofit/>
          </a:bodyPr>
          <a:lstStyle/>
          <a:p>
            <a:r>
              <a:rPr lang="en-US" dirty="0"/>
              <a:t>Introduction</a:t>
            </a:r>
          </a:p>
        </p:txBody>
      </p:sp>
      <p:sp>
        <p:nvSpPr>
          <p:cNvPr id="5" name="Content Placeholder 4">
            <a:extLst>
              <a:ext uri="{FF2B5EF4-FFF2-40B4-BE49-F238E27FC236}">
                <a16:creationId xmlns:a16="http://schemas.microsoft.com/office/drawing/2014/main" id="{58C8E84F-C944-CCBA-F557-82FC8287BB8B}"/>
              </a:ext>
            </a:extLst>
          </p:cNvPr>
          <p:cNvSpPr>
            <a:spLocks noGrp="1"/>
          </p:cNvSpPr>
          <p:nvPr>
            <p:ph idx="1"/>
          </p:nvPr>
        </p:nvSpPr>
        <p:spPr>
          <a:xfrm>
            <a:off x="838200" y="1543403"/>
            <a:ext cx="10515600" cy="4351338"/>
          </a:xfrm>
        </p:spPr>
        <p:txBody>
          <a:bodyPr>
            <a:normAutofit/>
          </a:bodyPr>
          <a:lstStyle/>
          <a:p>
            <a:r>
              <a:rPr lang="en-US" dirty="0"/>
              <a:t>Elevated temperatures in urban areas compared to their rural surroundings.</a:t>
            </a:r>
          </a:p>
          <a:p>
            <a:endParaRPr lang="en-US" dirty="0"/>
          </a:p>
        </p:txBody>
      </p:sp>
      <p:pic>
        <p:nvPicPr>
          <p:cNvPr id="3" name="Content Placeholder 4" descr="A diagram of heat island effect&#10;&#10;Description automatically generated">
            <a:extLst>
              <a:ext uri="{FF2B5EF4-FFF2-40B4-BE49-F238E27FC236}">
                <a16:creationId xmlns:a16="http://schemas.microsoft.com/office/drawing/2014/main" id="{535749F0-838D-51B0-FC3D-0B424EC58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883" y="2680995"/>
            <a:ext cx="4290848" cy="3368316"/>
          </a:xfrm>
          <a:prstGeom prst="rect">
            <a:avLst/>
          </a:prstGeom>
        </p:spPr>
      </p:pic>
      <p:pic>
        <p:nvPicPr>
          <p:cNvPr id="4" name="Picture 3" descr="A city skyline in the middle of a field&#10;&#10;Description automatically generated">
            <a:extLst>
              <a:ext uri="{FF2B5EF4-FFF2-40B4-BE49-F238E27FC236}">
                <a16:creationId xmlns:a16="http://schemas.microsoft.com/office/drawing/2014/main" id="{712F3ECE-74F3-26C0-0F60-D8F05FB3C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034" y="2946251"/>
            <a:ext cx="5171766" cy="3103060"/>
          </a:xfrm>
          <a:prstGeom prst="rect">
            <a:avLst/>
          </a:prstGeom>
        </p:spPr>
      </p:pic>
      <p:pic>
        <p:nvPicPr>
          <p:cNvPr id="8" name="Content Placeholder 4" descr="A cityscape with many buildings">
            <a:extLst>
              <a:ext uri="{FF2B5EF4-FFF2-40B4-BE49-F238E27FC236}">
                <a16:creationId xmlns:a16="http://schemas.microsoft.com/office/drawing/2014/main" id="{84608EDB-1275-D679-C08E-CC9F45EBF3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1153" y="1165030"/>
            <a:ext cx="6301761" cy="3931243"/>
          </a:xfrm>
          <a:prstGeom prst="rect">
            <a:avLst/>
          </a:prstGeom>
        </p:spPr>
      </p:pic>
      <p:pic>
        <p:nvPicPr>
          <p:cNvPr id="10" name="Picture 2" descr="How Human Activities Are Responsible for Climate Change: An In-Depth Essay  on Global Warming Causes &amp; Effects">
            <a:extLst>
              <a:ext uri="{FF2B5EF4-FFF2-40B4-BE49-F238E27FC236}">
                <a16:creationId xmlns:a16="http://schemas.microsoft.com/office/drawing/2014/main" id="{2ABE1A71-E76F-BE66-5051-1A82A7E816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30379" y="1153916"/>
            <a:ext cx="3931242" cy="39312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building with cars parked in front of it&#10;&#10;Description automatically generated">
            <a:extLst>
              <a:ext uri="{FF2B5EF4-FFF2-40B4-BE49-F238E27FC236}">
                <a16:creationId xmlns:a16="http://schemas.microsoft.com/office/drawing/2014/main" id="{5B2853F7-FDAC-68C6-415D-DF933D41F3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8614" y="1142801"/>
            <a:ext cx="5226837" cy="3920128"/>
          </a:xfrm>
          <a:prstGeom prst="rect">
            <a:avLst/>
          </a:prstGeom>
        </p:spPr>
      </p:pic>
      <p:pic>
        <p:nvPicPr>
          <p:cNvPr id="14" name="Content Placeholder 10" descr="A city skyline with many tall buildings&#10;&#10;Description automatically generated">
            <a:extLst>
              <a:ext uri="{FF2B5EF4-FFF2-40B4-BE49-F238E27FC236}">
                <a16:creationId xmlns:a16="http://schemas.microsoft.com/office/drawing/2014/main" id="{BF80AC75-5CF4-631D-BE9F-E2B4D7CF67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77834" y="1139240"/>
            <a:ext cx="5236331" cy="3927249"/>
          </a:xfrm>
          <a:prstGeom prst="rect">
            <a:avLst/>
          </a:prstGeom>
        </p:spPr>
      </p:pic>
      <p:pic>
        <p:nvPicPr>
          <p:cNvPr id="15" name="Picture 2" descr="Questions concept illustration">
            <a:extLst>
              <a:ext uri="{FF2B5EF4-FFF2-40B4-BE49-F238E27FC236}">
                <a16:creationId xmlns:a16="http://schemas.microsoft.com/office/drawing/2014/main" id="{B8149330-99A4-653D-CB7A-A637E29E3F1C}"/>
              </a:ext>
            </a:extLst>
          </p:cNvPr>
          <p:cNvPicPr>
            <a:picLocks noChangeAspect="1" noChangeArrowheads="1"/>
          </p:cNvPicPr>
          <p:nvPr/>
        </p:nvPicPr>
        <p:blipFill>
          <a:blip r:embed="rId9">
            <a:alphaModFix amt="50000"/>
            <a:extLst>
              <a:ext uri="{BEBA8EAE-BF5A-486C-A8C5-ECC9F3942E4B}">
                <a14:imgProps xmlns:a14="http://schemas.microsoft.com/office/drawing/2010/main">
                  <a14:imgLayer r:embed="rId10">
                    <a14:imgEffect>
                      <a14:backgroundRemoval t="10000" b="90000" l="10000" r="90000">
                        <a14:foregroundMark x1="66454" y1="31629" x2="66454" y2="31629"/>
                        <a14:foregroundMark x1="60703" y1="38658" x2="60703" y2="38658"/>
                      </a14:backgroundRemoval>
                    </a14:imgEffect>
                  </a14:imgLayer>
                </a14:imgProps>
              </a:ext>
              <a:ext uri="{28A0092B-C50C-407E-A947-70E740481C1C}">
                <a14:useLocalDpi xmlns:a14="http://schemas.microsoft.com/office/drawing/2010/main" val="0"/>
              </a:ext>
            </a:extLst>
          </a:blip>
          <a:srcRect/>
          <a:stretch>
            <a:fillRect/>
          </a:stretch>
        </p:blipFill>
        <p:spPr bwMode="auto">
          <a:xfrm>
            <a:off x="11213184" y="187025"/>
            <a:ext cx="7064094" cy="706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306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xit" presetSubtype="0" fill="hold"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94DF1-A849-7D8A-ABD2-63658EDCFC2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EBC05F6-EE59-6F8A-40F0-73F07B15C5C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IT21802126   |   </a:t>
            </a:r>
            <a:r>
              <a:rPr lang="en-US" b="1">
                <a:solidFill>
                  <a:schemeClr val="tx1"/>
                </a:solidFill>
              </a:rPr>
              <a:t>Silva G. M. S. S</a:t>
            </a:r>
            <a:r>
              <a:rPr lang="en-US" sz="1800" b="1">
                <a:solidFill>
                  <a:schemeClr val="tx1"/>
                </a:solidFill>
              </a:rPr>
              <a:t>   |   </a:t>
            </a:r>
            <a:r>
              <a:rPr lang="en-US" b="1">
                <a:solidFill>
                  <a:schemeClr val="tx1"/>
                </a:solidFill>
              </a:rPr>
              <a:t>R25 - 002</a:t>
            </a:r>
            <a:endParaRPr lang="en-US" sz="1800" b="1">
              <a:solidFill>
                <a:schemeClr val="tx1"/>
              </a:solidFill>
            </a:endParaRPr>
          </a:p>
        </p:txBody>
      </p:sp>
      <p:sp>
        <p:nvSpPr>
          <p:cNvPr id="19" name="Title 18">
            <a:extLst>
              <a:ext uri="{FF2B5EF4-FFF2-40B4-BE49-F238E27FC236}">
                <a16:creationId xmlns:a16="http://schemas.microsoft.com/office/drawing/2014/main" id="{9B3ADE32-F235-6B5A-70CB-AF9E30FF26C5}"/>
              </a:ext>
            </a:extLst>
          </p:cNvPr>
          <p:cNvSpPr>
            <a:spLocks noGrp="1"/>
          </p:cNvSpPr>
          <p:nvPr>
            <p:ph type="title"/>
          </p:nvPr>
        </p:nvSpPr>
        <p:spPr/>
        <p:txBody>
          <a:bodyPr>
            <a:normAutofit/>
          </a:bodyPr>
          <a:lstStyle/>
          <a:p>
            <a:r>
              <a:rPr lang="en-US"/>
              <a:t>Research Questions</a:t>
            </a:r>
          </a:p>
        </p:txBody>
      </p:sp>
      <p:sp>
        <p:nvSpPr>
          <p:cNvPr id="2" name="Content Placeholder 1">
            <a:extLst>
              <a:ext uri="{FF2B5EF4-FFF2-40B4-BE49-F238E27FC236}">
                <a16:creationId xmlns:a16="http://schemas.microsoft.com/office/drawing/2014/main" id="{C9890BEA-A692-9945-026B-17E96E5FC661}"/>
              </a:ext>
            </a:extLst>
          </p:cNvPr>
          <p:cNvSpPr>
            <a:spLocks noGrp="1"/>
          </p:cNvSpPr>
          <p:nvPr>
            <p:ph idx="1"/>
          </p:nvPr>
        </p:nvSpPr>
        <p:spPr>
          <a:xfrm>
            <a:off x="152400" y="1690688"/>
            <a:ext cx="10515600" cy="4351338"/>
          </a:xfrm>
        </p:spPr>
        <p:txBody>
          <a:bodyPr>
            <a:normAutofit/>
          </a:bodyPr>
          <a:lstStyle/>
          <a:p>
            <a:r>
              <a:rPr lang="en-US"/>
              <a:t>How to standardize and integrate multimodal data for VLM input?</a:t>
            </a:r>
          </a:p>
          <a:p>
            <a:r>
              <a:rPr lang="en-US"/>
              <a:t>How to fine-tune VLM prompts for insights on urban cooling strategies?</a:t>
            </a:r>
          </a:p>
          <a:p>
            <a:r>
              <a:rPr lang="en-US"/>
              <a:t>How to maintain scalability and accuracy when analyzing large-scale image data?</a:t>
            </a:r>
          </a:p>
          <a:p>
            <a:r>
              <a:rPr lang="en-US"/>
              <a:t>How to generate actionable recommendations based on standardized data for material and structural changes?</a:t>
            </a:r>
          </a:p>
        </p:txBody>
      </p:sp>
      <p:sp>
        <p:nvSpPr>
          <p:cNvPr id="6" name="Rectangle 1">
            <a:extLst>
              <a:ext uri="{FF2B5EF4-FFF2-40B4-BE49-F238E27FC236}">
                <a16:creationId xmlns:a16="http://schemas.microsoft.com/office/drawing/2014/main" id="{39445D9E-D5C3-D33A-5AD8-B3E9DDE44E7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2">
            <a:extLst>
              <a:ext uri="{FF2B5EF4-FFF2-40B4-BE49-F238E27FC236}">
                <a16:creationId xmlns:a16="http://schemas.microsoft.com/office/drawing/2014/main" id="{05A4C3D4-7C9A-82CF-CDC4-0F9FEC8B549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2" descr="Questions concept illustration">
            <a:extLst>
              <a:ext uri="{FF2B5EF4-FFF2-40B4-BE49-F238E27FC236}">
                <a16:creationId xmlns:a16="http://schemas.microsoft.com/office/drawing/2014/main" id="{4754264E-28B4-9EBC-F307-E5FCF270F3A6}"/>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backgroundRemoval t="10000" b="90000" l="10000" r="90000">
                        <a14:foregroundMark x1="66454" y1="31629" x2="66454" y2="31629"/>
                        <a14:foregroundMark x1="60703" y1="38658" x2="60703" y2="38658"/>
                      </a14:backgroundRemoval>
                    </a14:imgEffect>
                  </a14:imgLayer>
                </a14:imgProps>
              </a:ext>
              <a:ext uri="{28A0092B-C50C-407E-A947-70E740481C1C}">
                <a14:useLocalDpi xmlns:a14="http://schemas.microsoft.com/office/drawing/2010/main" val="0"/>
              </a:ext>
            </a:extLst>
          </a:blip>
          <a:srcRect/>
          <a:stretch>
            <a:fillRect/>
          </a:stretch>
        </p:blipFill>
        <p:spPr bwMode="auto">
          <a:xfrm>
            <a:off x="7938929" y="469247"/>
            <a:ext cx="7064094" cy="706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78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AF0AC-FAB8-5A09-6147-5F0D299A7AF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66A3B97-D412-7879-1FF1-E6E50B0359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IT21802126   |   </a:t>
            </a:r>
            <a:r>
              <a:rPr lang="en-US" b="1">
                <a:solidFill>
                  <a:schemeClr val="tx1"/>
                </a:solidFill>
              </a:rPr>
              <a:t>Silva G. M. S. S</a:t>
            </a:r>
            <a:r>
              <a:rPr lang="en-US" sz="1800" b="1">
                <a:solidFill>
                  <a:schemeClr val="tx1"/>
                </a:solidFill>
              </a:rPr>
              <a:t>   |   </a:t>
            </a:r>
            <a:r>
              <a:rPr lang="en-US" b="1">
                <a:solidFill>
                  <a:schemeClr val="tx1"/>
                </a:solidFill>
              </a:rPr>
              <a:t>R25 - 002</a:t>
            </a:r>
            <a:endParaRPr lang="en-US" sz="1800" b="1">
              <a:solidFill>
                <a:schemeClr val="tx1"/>
              </a:solidFill>
            </a:endParaRPr>
          </a:p>
        </p:txBody>
      </p:sp>
      <p:sp>
        <p:nvSpPr>
          <p:cNvPr id="19" name="Title 18">
            <a:extLst>
              <a:ext uri="{FF2B5EF4-FFF2-40B4-BE49-F238E27FC236}">
                <a16:creationId xmlns:a16="http://schemas.microsoft.com/office/drawing/2014/main" id="{B1D8B1B7-1E81-4E7C-8D63-FC49265CCD0C}"/>
              </a:ext>
            </a:extLst>
          </p:cNvPr>
          <p:cNvSpPr>
            <a:spLocks noGrp="1"/>
          </p:cNvSpPr>
          <p:nvPr>
            <p:ph type="title"/>
          </p:nvPr>
        </p:nvSpPr>
        <p:spPr/>
        <p:txBody>
          <a:bodyPr>
            <a:normAutofit/>
          </a:bodyPr>
          <a:lstStyle/>
          <a:p>
            <a:r>
              <a:rPr lang="en-US" b="1"/>
              <a:t>Specific and Sub Objectives</a:t>
            </a:r>
          </a:p>
        </p:txBody>
      </p:sp>
      <p:sp>
        <p:nvSpPr>
          <p:cNvPr id="8" name="TextBox 7">
            <a:extLst>
              <a:ext uri="{FF2B5EF4-FFF2-40B4-BE49-F238E27FC236}">
                <a16:creationId xmlns:a16="http://schemas.microsoft.com/office/drawing/2014/main" id="{0FE6C5F2-DC6F-96A9-917F-B938ED5FC45B}"/>
              </a:ext>
            </a:extLst>
          </p:cNvPr>
          <p:cNvSpPr txBox="1"/>
          <p:nvPr/>
        </p:nvSpPr>
        <p:spPr>
          <a:xfrm>
            <a:off x="648290" y="2274838"/>
            <a:ext cx="2981129" cy="2308324"/>
          </a:xfrm>
          <a:prstGeom prst="rect">
            <a:avLst/>
          </a:prstGeom>
          <a:noFill/>
        </p:spPr>
        <p:txBody>
          <a:bodyPr wrap="square" rtlCol="0">
            <a:spAutoFit/>
          </a:bodyPr>
          <a:lstStyle/>
          <a:p>
            <a:pPr algn="ctr"/>
            <a:r>
              <a:rPr lang="en-US" sz="2400">
                <a:solidFill>
                  <a:schemeClr val="bg1"/>
                </a:solidFill>
              </a:rPr>
              <a:t>Accurately standardize and integrate multimodal data to generate actionable insights using VLMs</a:t>
            </a:r>
          </a:p>
        </p:txBody>
      </p:sp>
      <p:sp>
        <p:nvSpPr>
          <p:cNvPr id="9" name="Flowchart: Connector 8">
            <a:extLst>
              <a:ext uri="{FF2B5EF4-FFF2-40B4-BE49-F238E27FC236}">
                <a16:creationId xmlns:a16="http://schemas.microsoft.com/office/drawing/2014/main" id="{EB9F66AF-918D-7980-1A80-524C0413690D}"/>
              </a:ext>
            </a:extLst>
          </p:cNvPr>
          <p:cNvSpPr/>
          <p:nvPr/>
        </p:nvSpPr>
        <p:spPr>
          <a:xfrm>
            <a:off x="378372" y="1807779"/>
            <a:ext cx="3520966" cy="3321269"/>
          </a:xfrm>
          <a:prstGeom prst="flowChartConnector">
            <a:avLst/>
          </a:prstGeom>
          <a:noFill/>
          <a:ln w="1905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1">
            <a:extLst>
              <a:ext uri="{FF2B5EF4-FFF2-40B4-BE49-F238E27FC236}">
                <a16:creationId xmlns:a16="http://schemas.microsoft.com/office/drawing/2014/main" id="{A04D5EED-7F45-AF46-8103-40431FE1CDA8}"/>
              </a:ext>
            </a:extLst>
          </p:cNvPr>
          <p:cNvSpPr/>
          <p:nvPr/>
        </p:nvSpPr>
        <p:spPr>
          <a:xfrm>
            <a:off x="5238765" y="1552628"/>
            <a:ext cx="45719" cy="4316315"/>
          </a:xfrm>
          <a:prstGeom prst="roundRect">
            <a:avLst>
              <a:gd name="adj" fmla="val 111628"/>
            </a:avLst>
          </a:prstGeom>
          <a:solidFill>
            <a:srgbClr val="D8D4D4"/>
          </a:solidFill>
          <a:ln/>
        </p:spPr>
        <p:txBody>
          <a:bodyPr/>
          <a:lstStyle/>
          <a:p>
            <a:endParaRPr lang="en-US"/>
          </a:p>
        </p:txBody>
      </p:sp>
      <p:sp>
        <p:nvSpPr>
          <p:cNvPr id="11" name="Shape 2">
            <a:extLst>
              <a:ext uri="{FF2B5EF4-FFF2-40B4-BE49-F238E27FC236}">
                <a16:creationId xmlns:a16="http://schemas.microsoft.com/office/drawing/2014/main" id="{1B5D2E1C-9FDD-47A5-E046-1FE018914EE7}"/>
              </a:ext>
            </a:extLst>
          </p:cNvPr>
          <p:cNvSpPr/>
          <p:nvPr/>
        </p:nvSpPr>
        <p:spPr>
          <a:xfrm>
            <a:off x="5478677" y="2047689"/>
            <a:ext cx="793790" cy="30480"/>
          </a:xfrm>
          <a:prstGeom prst="roundRect">
            <a:avLst>
              <a:gd name="adj" fmla="val 111628"/>
            </a:avLst>
          </a:prstGeom>
          <a:solidFill>
            <a:srgbClr val="D8D4D4"/>
          </a:solidFill>
          <a:ln/>
        </p:spPr>
        <p:txBody>
          <a:bodyPr/>
          <a:lstStyle/>
          <a:p>
            <a:endParaRPr lang="en-US"/>
          </a:p>
        </p:txBody>
      </p:sp>
      <p:sp>
        <p:nvSpPr>
          <p:cNvPr id="12" name="Shape 3">
            <a:extLst>
              <a:ext uri="{FF2B5EF4-FFF2-40B4-BE49-F238E27FC236}">
                <a16:creationId xmlns:a16="http://schemas.microsoft.com/office/drawing/2014/main" id="{F0B7E927-45F0-B2A0-FC13-6A07E7DFC01E}"/>
              </a:ext>
            </a:extLst>
          </p:cNvPr>
          <p:cNvSpPr/>
          <p:nvPr/>
        </p:nvSpPr>
        <p:spPr>
          <a:xfrm>
            <a:off x="4998855" y="1807779"/>
            <a:ext cx="510302" cy="510302"/>
          </a:xfrm>
          <a:prstGeom prst="roundRect">
            <a:avLst>
              <a:gd name="adj" fmla="val 6667"/>
            </a:avLst>
          </a:prstGeom>
          <a:solidFill>
            <a:srgbClr val="F9F7F7"/>
          </a:solidFill>
          <a:ln/>
        </p:spPr>
        <p:txBody>
          <a:bodyPr/>
          <a:lstStyle/>
          <a:p>
            <a:endParaRPr lang="en-US"/>
          </a:p>
        </p:txBody>
      </p:sp>
      <p:sp>
        <p:nvSpPr>
          <p:cNvPr id="13" name="Text 4">
            <a:extLst>
              <a:ext uri="{FF2B5EF4-FFF2-40B4-BE49-F238E27FC236}">
                <a16:creationId xmlns:a16="http://schemas.microsoft.com/office/drawing/2014/main" id="{2A9B4781-0B29-BC00-4211-ED8DB1E681EA}"/>
              </a:ext>
            </a:extLst>
          </p:cNvPr>
          <p:cNvSpPr/>
          <p:nvPr/>
        </p:nvSpPr>
        <p:spPr>
          <a:xfrm>
            <a:off x="5177568" y="1892789"/>
            <a:ext cx="152757"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1</a:t>
            </a:r>
            <a:endParaRPr lang="en-US" sz="2650"/>
          </a:p>
        </p:txBody>
      </p:sp>
      <p:sp>
        <p:nvSpPr>
          <p:cNvPr id="14" name="Text 5">
            <a:extLst>
              <a:ext uri="{FF2B5EF4-FFF2-40B4-BE49-F238E27FC236}">
                <a16:creationId xmlns:a16="http://schemas.microsoft.com/office/drawing/2014/main" id="{C14E64C1-2A78-D818-FE04-4D7A68B02DC1}"/>
              </a:ext>
            </a:extLst>
          </p:cNvPr>
          <p:cNvSpPr/>
          <p:nvPr/>
        </p:nvSpPr>
        <p:spPr>
          <a:xfrm>
            <a:off x="6386576" y="1849710"/>
            <a:ext cx="7046291" cy="712560"/>
          </a:xfrm>
          <a:prstGeom prst="rect">
            <a:avLst/>
          </a:prstGeom>
          <a:noFill/>
          <a:ln/>
        </p:spPr>
        <p:txBody>
          <a:bodyPr wrap="none" lIns="0" tIns="0" rIns="0" bIns="0" rtlCol="0" anchor="t"/>
          <a:lstStyle/>
          <a:p>
            <a:r>
              <a:rPr lang="en-US" sz="2000">
                <a:solidFill>
                  <a:schemeClr val="bg1"/>
                </a:solidFill>
              </a:rPr>
              <a:t>Formalize and preprocess data for standardized </a:t>
            </a:r>
          </a:p>
          <a:p>
            <a:r>
              <a:rPr lang="en-US" sz="2000">
                <a:solidFill>
                  <a:schemeClr val="bg1"/>
                </a:solidFill>
              </a:rPr>
              <a:t>VLM input.</a:t>
            </a:r>
          </a:p>
        </p:txBody>
      </p:sp>
      <p:sp>
        <p:nvSpPr>
          <p:cNvPr id="15" name="Shape 7">
            <a:extLst>
              <a:ext uri="{FF2B5EF4-FFF2-40B4-BE49-F238E27FC236}">
                <a16:creationId xmlns:a16="http://schemas.microsoft.com/office/drawing/2014/main" id="{E90308AC-C50C-FCBC-DFF7-3B1CC6202828}"/>
              </a:ext>
            </a:extLst>
          </p:cNvPr>
          <p:cNvSpPr/>
          <p:nvPr/>
        </p:nvSpPr>
        <p:spPr>
          <a:xfrm>
            <a:off x="5478677" y="3034918"/>
            <a:ext cx="793790" cy="30480"/>
          </a:xfrm>
          <a:prstGeom prst="roundRect">
            <a:avLst>
              <a:gd name="adj" fmla="val 111628"/>
            </a:avLst>
          </a:prstGeom>
          <a:solidFill>
            <a:srgbClr val="D8D4D4"/>
          </a:solidFill>
          <a:ln/>
        </p:spPr>
        <p:txBody>
          <a:bodyPr/>
          <a:lstStyle/>
          <a:p>
            <a:endParaRPr lang="en-US"/>
          </a:p>
        </p:txBody>
      </p:sp>
      <p:sp>
        <p:nvSpPr>
          <p:cNvPr id="16" name="Shape 8">
            <a:extLst>
              <a:ext uri="{FF2B5EF4-FFF2-40B4-BE49-F238E27FC236}">
                <a16:creationId xmlns:a16="http://schemas.microsoft.com/office/drawing/2014/main" id="{4F9C11E2-3913-1814-47A5-5DA555F30DED}"/>
              </a:ext>
            </a:extLst>
          </p:cNvPr>
          <p:cNvSpPr/>
          <p:nvPr/>
        </p:nvSpPr>
        <p:spPr>
          <a:xfrm>
            <a:off x="4998855" y="2795005"/>
            <a:ext cx="510302" cy="510302"/>
          </a:xfrm>
          <a:prstGeom prst="roundRect">
            <a:avLst>
              <a:gd name="adj" fmla="val 6667"/>
            </a:avLst>
          </a:prstGeom>
          <a:solidFill>
            <a:srgbClr val="F9F7F7"/>
          </a:solidFill>
          <a:ln/>
        </p:spPr>
        <p:txBody>
          <a:bodyPr/>
          <a:lstStyle/>
          <a:p>
            <a:endParaRPr lang="en-US"/>
          </a:p>
        </p:txBody>
      </p:sp>
      <p:sp>
        <p:nvSpPr>
          <p:cNvPr id="17" name="Text 9">
            <a:extLst>
              <a:ext uri="{FF2B5EF4-FFF2-40B4-BE49-F238E27FC236}">
                <a16:creationId xmlns:a16="http://schemas.microsoft.com/office/drawing/2014/main" id="{D6CE935A-570F-5CB8-C798-238D00EDE60B}"/>
              </a:ext>
            </a:extLst>
          </p:cNvPr>
          <p:cNvSpPr/>
          <p:nvPr/>
        </p:nvSpPr>
        <p:spPr>
          <a:xfrm>
            <a:off x="5144112" y="2880015"/>
            <a:ext cx="219789"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2</a:t>
            </a:r>
            <a:endParaRPr lang="en-US" sz="2650"/>
          </a:p>
        </p:txBody>
      </p:sp>
      <p:sp>
        <p:nvSpPr>
          <p:cNvPr id="18" name="Text 10">
            <a:extLst>
              <a:ext uri="{FF2B5EF4-FFF2-40B4-BE49-F238E27FC236}">
                <a16:creationId xmlns:a16="http://schemas.microsoft.com/office/drawing/2014/main" id="{D43CB8C4-BF6C-E5FE-2FBD-E9D2C2A9B84C}"/>
              </a:ext>
            </a:extLst>
          </p:cNvPr>
          <p:cNvSpPr/>
          <p:nvPr/>
        </p:nvSpPr>
        <p:spPr>
          <a:xfrm>
            <a:off x="6379790" y="2771997"/>
            <a:ext cx="5486638" cy="354330"/>
          </a:xfrm>
          <a:prstGeom prst="rect">
            <a:avLst/>
          </a:prstGeom>
          <a:noFill/>
          <a:ln/>
        </p:spPr>
        <p:txBody>
          <a:bodyPr wrap="none" lIns="0" tIns="0" rIns="0" bIns="0" rtlCol="0" anchor="t"/>
          <a:lstStyle/>
          <a:p>
            <a:r>
              <a:rPr lang="en-US" sz="2000">
                <a:solidFill>
                  <a:schemeClr val="bg1"/>
                </a:solidFill>
              </a:rPr>
              <a:t>Fine-tune VLM prompts to extract details on material </a:t>
            </a:r>
          </a:p>
          <a:p>
            <a:r>
              <a:rPr lang="en-US" sz="2000">
                <a:solidFill>
                  <a:schemeClr val="bg1"/>
                </a:solidFill>
              </a:rPr>
              <a:t>properties, thermal traits, and urban changes.</a:t>
            </a:r>
          </a:p>
        </p:txBody>
      </p:sp>
      <p:sp>
        <p:nvSpPr>
          <p:cNvPr id="20" name="Shape 12">
            <a:extLst>
              <a:ext uri="{FF2B5EF4-FFF2-40B4-BE49-F238E27FC236}">
                <a16:creationId xmlns:a16="http://schemas.microsoft.com/office/drawing/2014/main" id="{1BE57534-6319-EEC5-6418-C4674B576122}"/>
              </a:ext>
            </a:extLst>
          </p:cNvPr>
          <p:cNvSpPr/>
          <p:nvPr/>
        </p:nvSpPr>
        <p:spPr>
          <a:xfrm>
            <a:off x="5478677" y="5115216"/>
            <a:ext cx="793790" cy="30480"/>
          </a:xfrm>
          <a:prstGeom prst="roundRect">
            <a:avLst>
              <a:gd name="adj" fmla="val 111628"/>
            </a:avLst>
          </a:prstGeom>
          <a:solidFill>
            <a:srgbClr val="D8D4D4"/>
          </a:solidFill>
          <a:ln/>
        </p:spPr>
        <p:txBody>
          <a:bodyPr/>
          <a:lstStyle/>
          <a:p>
            <a:endParaRPr lang="en-US"/>
          </a:p>
        </p:txBody>
      </p:sp>
      <p:sp>
        <p:nvSpPr>
          <p:cNvPr id="21" name="Shape 13">
            <a:extLst>
              <a:ext uri="{FF2B5EF4-FFF2-40B4-BE49-F238E27FC236}">
                <a16:creationId xmlns:a16="http://schemas.microsoft.com/office/drawing/2014/main" id="{68A91945-7A86-CA71-CEF9-C9563B750B46}"/>
              </a:ext>
            </a:extLst>
          </p:cNvPr>
          <p:cNvSpPr/>
          <p:nvPr/>
        </p:nvSpPr>
        <p:spPr>
          <a:xfrm>
            <a:off x="4998855" y="3824270"/>
            <a:ext cx="510302" cy="510302"/>
          </a:xfrm>
          <a:prstGeom prst="roundRect">
            <a:avLst>
              <a:gd name="adj" fmla="val 6667"/>
            </a:avLst>
          </a:prstGeom>
          <a:solidFill>
            <a:srgbClr val="F9F7F7"/>
          </a:solidFill>
          <a:ln/>
        </p:spPr>
        <p:txBody>
          <a:bodyPr/>
          <a:lstStyle/>
          <a:p>
            <a:endParaRPr lang="en-US"/>
          </a:p>
        </p:txBody>
      </p:sp>
      <p:sp>
        <p:nvSpPr>
          <p:cNvPr id="22" name="Text 14">
            <a:extLst>
              <a:ext uri="{FF2B5EF4-FFF2-40B4-BE49-F238E27FC236}">
                <a16:creationId xmlns:a16="http://schemas.microsoft.com/office/drawing/2014/main" id="{6B8D34A3-0F9F-8402-80DC-4C0A606A3256}"/>
              </a:ext>
            </a:extLst>
          </p:cNvPr>
          <p:cNvSpPr/>
          <p:nvPr/>
        </p:nvSpPr>
        <p:spPr>
          <a:xfrm>
            <a:off x="5147803" y="3909280"/>
            <a:ext cx="212288"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3</a:t>
            </a:r>
            <a:endParaRPr lang="en-US" sz="2650"/>
          </a:p>
        </p:txBody>
      </p:sp>
      <p:sp>
        <p:nvSpPr>
          <p:cNvPr id="23" name="Text 20">
            <a:extLst>
              <a:ext uri="{FF2B5EF4-FFF2-40B4-BE49-F238E27FC236}">
                <a16:creationId xmlns:a16="http://schemas.microsoft.com/office/drawing/2014/main" id="{EF01F05F-50B9-C565-9ED7-75189A9F1235}"/>
              </a:ext>
            </a:extLst>
          </p:cNvPr>
          <p:cNvSpPr/>
          <p:nvPr/>
        </p:nvSpPr>
        <p:spPr>
          <a:xfrm>
            <a:off x="6379790" y="4619310"/>
            <a:ext cx="3286006" cy="354330"/>
          </a:xfrm>
          <a:prstGeom prst="rect">
            <a:avLst/>
          </a:prstGeom>
          <a:noFill/>
          <a:ln/>
        </p:spPr>
        <p:txBody>
          <a:bodyPr wrap="none" lIns="0" tIns="0" rIns="0" bIns="0" rtlCol="0" anchor="t"/>
          <a:lstStyle/>
          <a:p>
            <a:pPr marL="0" indent="0" algn="l">
              <a:lnSpc>
                <a:spcPts val="2750"/>
              </a:lnSpc>
              <a:buNone/>
            </a:pPr>
            <a:r>
              <a:rPr lang="en-US" sz="2000">
                <a:solidFill>
                  <a:schemeClr val="bg1"/>
                </a:solidFill>
              </a:rPr>
              <a:t>Generate actionable recommendations for material </a:t>
            </a:r>
          </a:p>
          <a:p>
            <a:pPr marL="0" indent="0" algn="l">
              <a:lnSpc>
                <a:spcPts val="2750"/>
              </a:lnSpc>
              <a:buNone/>
            </a:pPr>
            <a:r>
              <a:rPr lang="en-US" sz="2000">
                <a:solidFill>
                  <a:schemeClr val="bg1"/>
                </a:solidFill>
              </a:rPr>
              <a:t>adjustments, structural changes, and urban </a:t>
            </a:r>
          </a:p>
          <a:p>
            <a:pPr marL="0" indent="0" algn="l">
              <a:lnSpc>
                <a:spcPts val="2750"/>
              </a:lnSpc>
              <a:buNone/>
            </a:pPr>
            <a:r>
              <a:rPr lang="en-US" sz="2000">
                <a:solidFill>
                  <a:schemeClr val="bg1"/>
                </a:solidFill>
              </a:rPr>
              <a:t>cooling strategies</a:t>
            </a:r>
          </a:p>
        </p:txBody>
      </p:sp>
      <p:sp>
        <p:nvSpPr>
          <p:cNvPr id="24" name="Shape 13">
            <a:extLst>
              <a:ext uri="{FF2B5EF4-FFF2-40B4-BE49-F238E27FC236}">
                <a16:creationId xmlns:a16="http://schemas.microsoft.com/office/drawing/2014/main" id="{5F39492C-72CD-B41B-4093-0D94D22D22BA}"/>
              </a:ext>
            </a:extLst>
          </p:cNvPr>
          <p:cNvSpPr/>
          <p:nvPr/>
        </p:nvSpPr>
        <p:spPr>
          <a:xfrm>
            <a:off x="5004112" y="4796475"/>
            <a:ext cx="510302" cy="510302"/>
          </a:xfrm>
          <a:prstGeom prst="roundRect">
            <a:avLst>
              <a:gd name="adj" fmla="val 6667"/>
            </a:avLst>
          </a:prstGeom>
          <a:solidFill>
            <a:srgbClr val="F9F7F7"/>
          </a:solidFill>
          <a:ln/>
        </p:spPr>
        <p:txBody>
          <a:bodyPr/>
          <a:lstStyle/>
          <a:p>
            <a:endParaRPr lang="en-US"/>
          </a:p>
        </p:txBody>
      </p:sp>
      <p:sp>
        <p:nvSpPr>
          <p:cNvPr id="25" name="Text 14">
            <a:extLst>
              <a:ext uri="{FF2B5EF4-FFF2-40B4-BE49-F238E27FC236}">
                <a16:creationId xmlns:a16="http://schemas.microsoft.com/office/drawing/2014/main" id="{EC41A632-76F4-548D-7534-FA7B6B574A9C}"/>
              </a:ext>
            </a:extLst>
          </p:cNvPr>
          <p:cNvSpPr/>
          <p:nvPr/>
        </p:nvSpPr>
        <p:spPr>
          <a:xfrm>
            <a:off x="5153060" y="4881485"/>
            <a:ext cx="212288"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4</a:t>
            </a:r>
            <a:endParaRPr lang="en-US" sz="2650"/>
          </a:p>
        </p:txBody>
      </p:sp>
      <p:sp>
        <p:nvSpPr>
          <p:cNvPr id="26" name="Shape 12">
            <a:extLst>
              <a:ext uri="{FF2B5EF4-FFF2-40B4-BE49-F238E27FC236}">
                <a16:creationId xmlns:a16="http://schemas.microsoft.com/office/drawing/2014/main" id="{1279748F-21F2-53AE-ECD5-2D11B4B4743C}"/>
              </a:ext>
            </a:extLst>
          </p:cNvPr>
          <p:cNvSpPr/>
          <p:nvPr/>
        </p:nvSpPr>
        <p:spPr>
          <a:xfrm>
            <a:off x="5504957" y="4006378"/>
            <a:ext cx="793790" cy="30480"/>
          </a:xfrm>
          <a:prstGeom prst="roundRect">
            <a:avLst>
              <a:gd name="adj" fmla="val 111628"/>
            </a:avLst>
          </a:prstGeom>
          <a:solidFill>
            <a:srgbClr val="D8D4D4"/>
          </a:solidFill>
          <a:ln/>
        </p:spPr>
        <p:txBody>
          <a:bodyPr/>
          <a:lstStyle/>
          <a:p>
            <a:endParaRPr lang="en-US"/>
          </a:p>
        </p:txBody>
      </p:sp>
      <p:sp>
        <p:nvSpPr>
          <p:cNvPr id="27" name="Text 20">
            <a:extLst>
              <a:ext uri="{FF2B5EF4-FFF2-40B4-BE49-F238E27FC236}">
                <a16:creationId xmlns:a16="http://schemas.microsoft.com/office/drawing/2014/main" id="{ED9AFB44-B1ED-C2B6-5F15-4E1CB737C7CD}"/>
              </a:ext>
            </a:extLst>
          </p:cNvPr>
          <p:cNvSpPr/>
          <p:nvPr/>
        </p:nvSpPr>
        <p:spPr>
          <a:xfrm>
            <a:off x="6386576" y="3758715"/>
            <a:ext cx="3286006" cy="354330"/>
          </a:xfrm>
          <a:prstGeom prst="rect">
            <a:avLst/>
          </a:prstGeom>
          <a:noFill/>
          <a:ln/>
        </p:spPr>
        <p:txBody>
          <a:bodyPr wrap="none" lIns="0" tIns="0" rIns="0" bIns="0" rtlCol="0" anchor="t"/>
          <a:lstStyle/>
          <a:p>
            <a:r>
              <a:rPr lang="en-US" sz="2000">
                <a:solidFill>
                  <a:schemeClr val="bg1"/>
                </a:solidFill>
              </a:rPr>
              <a:t>Ensure scalability of data while preserving </a:t>
            </a:r>
          </a:p>
          <a:p>
            <a:r>
              <a:rPr lang="en-US" sz="2000">
                <a:solidFill>
                  <a:schemeClr val="bg1"/>
                </a:solidFill>
              </a:rPr>
              <a:t>image resolution and accuracy.</a:t>
            </a:r>
          </a:p>
        </p:txBody>
      </p:sp>
    </p:spTree>
    <p:extLst>
      <p:ext uri="{BB962C8B-B14F-4D97-AF65-F5344CB8AC3E}">
        <p14:creationId xmlns:p14="http://schemas.microsoft.com/office/powerpoint/2010/main" val="231024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CEF56-A0B0-9902-16E0-5EAF6F838FB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DF5C71-5AB2-E2DE-229D-C83A682841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IT21802126   |   </a:t>
            </a:r>
            <a:r>
              <a:rPr lang="en-US" b="1">
                <a:solidFill>
                  <a:schemeClr val="tx1"/>
                </a:solidFill>
              </a:rPr>
              <a:t>Silva G. M. S. S</a:t>
            </a:r>
            <a:r>
              <a:rPr lang="en-US" sz="1800" b="1">
                <a:solidFill>
                  <a:schemeClr val="tx1"/>
                </a:solidFill>
              </a:rPr>
              <a:t>   |   </a:t>
            </a:r>
            <a:r>
              <a:rPr lang="en-US" b="1">
                <a:solidFill>
                  <a:schemeClr val="tx1"/>
                </a:solidFill>
              </a:rPr>
              <a:t>R25 - 002</a:t>
            </a:r>
            <a:endParaRPr lang="en-US" sz="1800" b="1">
              <a:solidFill>
                <a:schemeClr val="tx1"/>
              </a:solidFill>
            </a:endParaRPr>
          </a:p>
        </p:txBody>
      </p:sp>
      <p:pic>
        <p:nvPicPr>
          <p:cNvPr id="15" name="Picture 14" descr="A diagram of a machine&#10;&#10;Description automatically generated">
            <a:extLst>
              <a:ext uri="{FF2B5EF4-FFF2-40B4-BE49-F238E27FC236}">
                <a16:creationId xmlns:a16="http://schemas.microsoft.com/office/drawing/2014/main" id="{2303DD73-4D17-DC25-72C0-7ABA3F45B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03" y="1481788"/>
            <a:ext cx="11852594" cy="3894424"/>
          </a:xfrm>
          <a:prstGeom prst="rect">
            <a:avLst/>
          </a:prstGeom>
        </p:spPr>
      </p:pic>
      <p:sp>
        <p:nvSpPr>
          <p:cNvPr id="2" name="Title 1">
            <a:extLst>
              <a:ext uri="{FF2B5EF4-FFF2-40B4-BE49-F238E27FC236}">
                <a16:creationId xmlns:a16="http://schemas.microsoft.com/office/drawing/2014/main" id="{C0D665A9-8F73-743E-78B8-0FE2DC6916A9}"/>
              </a:ext>
            </a:extLst>
          </p:cNvPr>
          <p:cNvSpPr>
            <a:spLocks noGrp="1"/>
          </p:cNvSpPr>
          <p:nvPr>
            <p:ph type="title"/>
          </p:nvPr>
        </p:nvSpPr>
        <p:spPr>
          <a:xfrm>
            <a:off x="3967480" y="-122555"/>
            <a:ext cx="10515600" cy="1325563"/>
          </a:xfrm>
        </p:spPr>
        <p:txBody>
          <a:bodyPr/>
          <a:lstStyle/>
          <a:p>
            <a:r>
              <a:rPr lang="en-US"/>
              <a:t>Methodology</a:t>
            </a:r>
          </a:p>
        </p:txBody>
      </p:sp>
    </p:spTree>
    <p:extLst>
      <p:ext uri="{BB962C8B-B14F-4D97-AF65-F5344CB8AC3E}">
        <p14:creationId xmlns:p14="http://schemas.microsoft.com/office/powerpoint/2010/main" val="3464244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70B36-7724-F1F3-A5A1-2E60E4180D8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6F025C0-FE47-E754-7162-905008509E51}"/>
              </a:ext>
            </a:extLst>
          </p:cNvPr>
          <p:cNvSpPr>
            <a:spLocks noGrp="1"/>
          </p:cNvSpPr>
          <p:nvPr>
            <p:ph type="title"/>
          </p:nvPr>
        </p:nvSpPr>
        <p:spPr/>
        <p:txBody>
          <a:bodyPr>
            <a:normAutofit/>
          </a:bodyPr>
          <a:lstStyle/>
          <a:p>
            <a:r>
              <a:rPr lang="pt-BR"/>
              <a:t>TECHNOLOGIES, TECHNIQUES &amp; ALGORITHMS</a:t>
            </a:r>
            <a:endParaRPr lang="en-US"/>
          </a:p>
        </p:txBody>
      </p:sp>
      <p:sp>
        <p:nvSpPr>
          <p:cNvPr id="2" name="Rectangle 1">
            <a:extLst>
              <a:ext uri="{FF2B5EF4-FFF2-40B4-BE49-F238E27FC236}">
                <a16:creationId xmlns:a16="http://schemas.microsoft.com/office/drawing/2014/main" id="{AD28666A-3827-FA7D-D4C5-A39D5B38D975}"/>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IT21802126</a:t>
            </a:r>
            <a:r>
              <a:rPr lang="en-US" sz="1800">
                <a:solidFill>
                  <a:schemeClr val="tx1"/>
                </a:solidFill>
              </a:rPr>
              <a:t>   |   </a:t>
            </a:r>
            <a:r>
              <a:rPr lang="en-US" b="1">
                <a:solidFill>
                  <a:schemeClr val="tx1"/>
                </a:solidFill>
              </a:rPr>
              <a:t>Silva G. M. S. S</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
        <p:nvSpPr>
          <p:cNvPr id="9" name="Rectangle: Rounded Corners 8">
            <a:extLst>
              <a:ext uri="{FF2B5EF4-FFF2-40B4-BE49-F238E27FC236}">
                <a16:creationId xmlns:a16="http://schemas.microsoft.com/office/drawing/2014/main" id="{CDF597C7-B030-2C3C-9BC7-33A5C0891C8C}"/>
              </a:ext>
            </a:extLst>
          </p:cNvPr>
          <p:cNvSpPr/>
          <p:nvPr/>
        </p:nvSpPr>
        <p:spPr>
          <a:xfrm>
            <a:off x="745066" y="1811873"/>
            <a:ext cx="3225800" cy="3801943"/>
          </a:xfrm>
          <a:prstGeom prst="roundRect">
            <a:avLst>
              <a:gd name="adj" fmla="val 10630"/>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a:p>
        </p:txBody>
      </p:sp>
      <p:sp>
        <p:nvSpPr>
          <p:cNvPr id="10" name="Rectangle: Rounded Corners 9">
            <a:extLst>
              <a:ext uri="{FF2B5EF4-FFF2-40B4-BE49-F238E27FC236}">
                <a16:creationId xmlns:a16="http://schemas.microsoft.com/office/drawing/2014/main" id="{FBB2E46A-05D9-FB5F-FA5B-B80F63F09B8E}"/>
              </a:ext>
            </a:extLst>
          </p:cNvPr>
          <p:cNvSpPr/>
          <p:nvPr/>
        </p:nvSpPr>
        <p:spPr>
          <a:xfrm>
            <a:off x="4483100" y="1811872"/>
            <a:ext cx="3225800" cy="3547111"/>
          </a:xfrm>
          <a:prstGeom prst="roundRect">
            <a:avLst>
              <a:gd name="adj" fmla="val 11155"/>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52DC2B8-E9F8-76ED-3907-3A4D0E16D5F6}"/>
              </a:ext>
            </a:extLst>
          </p:cNvPr>
          <p:cNvSpPr/>
          <p:nvPr/>
        </p:nvSpPr>
        <p:spPr>
          <a:xfrm>
            <a:off x="8221134" y="1811873"/>
            <a:ext cx="3225800" cy="2520284"/>
          </a:xfrm>
          <a:prstGeom prst="roundRect">
            <a:avLst>
              <a:gd name="adj" fmla="val 12205"/>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2DC554E-4418-B003-6D6F-642C4718341F}"/>
              </a:ext>
            </a:extLst>
          </p:cNvPr>
          <p:cNvPicPr>
            <a:picLocks noChangeAspect="1"/>
          </p:cNvPicPr>
          <p:nvPr/>
        </p:nvPicPr>
        <p:blipFill>
          <a:blip r:embed="rId3"/>
          <a:stretch>
            <a:fillRect/>
          </a:stretch>
        </p:blipFill>
        <p:spPr>
          <a:xfrm>
            <a:off x="956733" y="1995493"/>
            <a:ext cx="702733" cy="702733"/>
          </a:xfrm>
          <a:prstGeom prst="rect">
            <a:avLst/>
          </a:prstGeom>
        </p:spPr>
      </p:pic>
      <p:sp>
        <p:nvSpPr>
          <p:cNvPr id="15" name="TextBox 14">
            <a:extLst>
              <a:ext uri="{FF2B5EF4-FFF2-40B4-BE49-F238E27FC236}">
                <a16:creationId xmlns:a16="http://schemas.microsoft.com/office/drawing/2014/main" id="{E8A9011E-F9BF-3D71-5D0A-5349925744F9}"/>
              </a:ext>
            </a:extLst>
          </p:cNvPr>
          <p:cNvSpPr txBox="1"/>
          <p:nvPr/>
        </p:nvSpPr>
        <p:spPr>
          <a:xfrm>
            <a:off x="1777999" y="2162193"/>
            <a:ext cx="1896839" cy="369332"/>
          </a:xfrm>
          <a:prstGeom prst="rect">
            <a:avLst/>
          </a:prstGeom>
          <a:noFill/>
        </p:spPr>
        <p:txBody>
          <a:bodyPr wrap="square" rtlCol="0">
            <a:spAutoFit/>
          </a:bodyPr>
          <a:lstStyle/>
          <a:p>
            <a:pPr algn="ctr"/>
            <a:r>
              <a:rPr lang="en-US" b="1">
                <a:solidFill>
                  <a:schemeClr val="bg1"/>
                </a:solidFill>
              </a:rPr>
              <a:t>Technologies</a:t>
            </a:r>
          </a:p>
        </p:txBody>
      </p:sp>
      <p:sp>
        <p:nvSpPr>
          <p:cNvPr id="16" name="TextBox 15">
            <a:extLst>
              <a:ext uri="{FF2B5EF4-FFF2-40B4-BE49-F238E27FC236}">
                <a16:creationId xmlns:a16="http://schemas.microsoft.com/office/drawing/2014/main" id="{195538C8-2C4D-5302-95D2-988A99A47AB1}"/>
              </a:ext>
            </a:extLst>
          </p:cNvPr>
          <p:cNvSpPr txBox="1"/>
          <p:nvPr/>
        </p:nvSpPr>
        <p:spPr>
          <a:xfrm>
            <a:off x="944032" y="2663835"/>
            <a:ext cx="2827867" cy="2862322"/>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Python  </a:t>
            </a:r>
          </a:p>
          <a:p>
            <a:pPr marL="285750" indent="-285750">
              <a:buFont typeface="Wingdings" panose="05000000000000000000" pitchFamily="2" charset="2"/>
              <a:buChar char="ü"/>
            </a:pPr>
            <a:r>
              <a:rPr lang="en-US">
                <a:solidFill>
                  <a:schemeClr val="bg1"/>
                </a:solidFill>
              </a:rPr>
              <a:t>TensorFlow  </a:t>
            </a:r>
          </a:p>
          <a:p>
            <a:pPr marL="285750" indent="-285750">
              <a:buFont typeface="Wingdings" panose="05000000000000000000" pitchFamily="2" charset="2"/>
              <a:buChar char="ü"/>
            </a:pPr>
            <a:r>
              <a:rPr lang="en-US">
                <a:solidFill>
                  <a:schemeClr val="bg1"/>
                </a:solidFill>
              </a:rPr>
              <a:t>NumPy  </a:t>
            </a:r>
          </a:p>
          <a:p>
            <a:pPr marL="285750" indent="-285750">
              <a:buFont typeface="Wingdings" panose="05000000000000000000" pitchFamily="2" charset="2"/>
              <a:buChar char="ü"/>
            </a:pPr>
            <a:r>
              <a:rPr lang="en-US">
                <a:solidFill>
                  <a:schemeClr val="bg1"/>
                </a:solidFill>
              </a:rPr>
              <a:t>Pandas  </a:t>
            </a:r>
          </a:p>
          <a:p>
            <a:pPr marL="285750" indent="-285750">
              <a:buFont typeface="Wingdings" panose="05000000000000000000" pitchFamily="2" charset="2"/>
              <a:buChar char="ü"/>
            </a:pPr>
            <a:r>
              <a:rPr lang="en-US">
                <a:solidFill>
                  <a:schemeClr val="bg1"/>
                </a:solidFill>
              </a:rPr>
              <a:t>OpenCV  </a:t>
            </a:r>
          </a:p>
          <a:p>
            <a:pPr marL="285750" indent="-285750">
              <a:buFont typeface="Wingdings" panose="05000000000000000000" pitchFamily="2" charset="2"/>
              <a:buChar char="ü"/>
            </a:pPr>
            <a:r>
              <a:rPr lang="en-US">
                <a:solidFill>
                  <a:schemeClr val="bg1"/>
                </a:solidFill>
              </a:rPr>
              <a:t>Hugging Face Transformers  </a:t>
            </a:r>
          </a:p>
          <a:p>
            <a:pPr marL="285750" indent="-285750">
              <a:buFont typeface="Wingdings" panose="05000000000000000000" pitchFamily="2" charset="2"/>
              <a:buChar char="ü"/>
            </a:pPr>
            <a:r>
              <a:rPr lang="en-US">
                <a:solidFill>
                  <a:schemeClr val="bg1"/>
                </a:solidFill>
              </a:rPr>
              <a:t>Flask Server  </a:t>
            </a:r>
          </a:p>
          <a:p>
            <a:pPr marL="285750" indent="-285750">
              <a:buFont typeface="Wingdings" panose="05000000000000000000" pitchFamily="2" charset="2"/>
              <a:buChar char="ü"/>
            </a:pPr>
            <a:r>
              <a:rPr lang="en-US">
                <a:solidFill>
                  <a:schemeClr val="bg1"/>
                </a:solidFill>
              </a:rPr>
              <a:t>Google </a:t>
            </a:r>
            <a:r>
              <a:rPr lang="en-US" err="1">
                <a:solidFill>
                  <a:schemeClr val="bg1"/>
                </a:solidFill>
              </a:rPr>
              <a:t>Colab</a:t>
            </a:r>
            <a:r>
              <a:rPr lang="en-US">
                <a:solidFill>
                  <a:schemeClr val="bg1"/>
                </a:solidFill>
              </a:rPr>
              <a:t>  </a:t>
            </a:r>
          </a:p>
          <a:p>
            <a:pPr marL="285750" indent="-285750">
              <a:buFont typeface="Wingdings" panose="05000000000000000000" pitchFamily="2" charset="2"/>
              <a:buChar char="ü"/>
            </a:pPr>
            <a:r>
              <a:rPr lang="en-US" err="1">
                <a:solidFill>
                  <a:schemeClr val="bg1"/>
                </a:solidFill>
              </a:rPr>
              <a:t>Jupyter</a:t>
            </a:r>
            <a:r>
              <a:rPr lang="en-US">
                <a:solidFill>
                  <a:schemeClr val="bg1"/>
                </a:solidFill>
              </a:rPr>
              <a:t> Notebook  </a:t>
            </a:r>
          </a:p>
        </p:txBody>
      </p:sp>
      <p:pic>
        <p:nvPicPr>
          <p:cNvPr id="18" name="Picture 17">
            <a:extLst>
              <a:ext uri="{FF2B5EF4-FFF2-40B4-BE49-F238E27FC236}">
                <a16:creationId xmlns:a16="http://schemas.microsoft.com/office/drawing/2014/main" id="{9581C955-0742-8298-AF23-13CEED07FB6A}"/>
              </a:ext>
            </a:extLst>
          </p:cNvPr>
          <p:cNvPicPr>
            <a:picLocks noChangeAspect="1"/>
          </p:cNvPicPr>
          <p:nvPr/>
        </p:nvPicPr>
        <p:blipFill>
          <a:blip r:embed="rId4"/>
          <a:stretch>
            <a:fillRect/>
          </a:stretch>
        </p:blipFill>
        <p:spPr>
          <a:xfrm>
            <a:off x="4631268" y="1954128"/>
            <a:ext cx="735954" cy="735954"/>
          </a:xfrm>
          <a:prstGeom prst="rect">
            <a:avLst/>
          </a:prstGeom>
        </p:spPr>
      </p:pic>
      <p:sp>
        <p:nvSpPr>
          <p:cNvPr id="19" name="TextBox 18">
            <a:extLst>
              <a:ext uri="{FF2B5EF4-FFF2-40B4-BE49-F238E27FC236}">
                <a16:creationId xmlns:a16="http://schemas.microsoft.com/office/drawing/2014/main" id="{9159AF45-1B88-4C24-79CB-D4736FE9F7FF}"/>
              </a:ext>
            </a:extLst>
          </p:cNvPr>
          <p:cNvSpPr txBox="1"/>
          <p:nvPr/>
        </p:nvSpPr>
        <p:spPr>
          <a:xfrm>
            <a:off x="5452532" y="2137439"/>
            <a:ext cx="1896839" cy="369332"/>
          </a:xfrm>
          <a:prstGeom prst="rect">
            <a:avLst/>
          </a:prstGeom>
          <a:noFill/>
        </p:spPr>
        <p:txBody>
          <a:bodyPr wrap="square" rtlCol="0">
            <a:spAutoFit/>
          </a:bodyPr>
          <a:lstStyle/>
          <a:p>
            <a:pPr algn="ctr"/>
            <a:r>
              <a:rPr lang="en-US" b="1">
                <a:solidFill>
                  <a:schemeClr val="bg1"/>
                </a:solidFill>
              </a:rPr>
              <a:t>Techniques</a:t>
            </a:r>
          </a:p>
        </p:txBody>
      </p:sp>
      <p:sp>
        <p:nvSpPr>
          <p:cNvPr id="20" name="TextBox 19">
            <a:extLst>
              <a:ext uri="{FF2B5EF4-FFF2-40B4-BE49-F238E27FC236}">
                <a16:creationId xmlns:a16="http://schemas.microsoft.com/office/drawing/2014/main" id="{A96B33C7-8197-3D13-A07A-BCDF37DD4684}"/>
              </a:ext>
            </a:extLst>
          </p:cNvPr>
          <p:cNvSpPr txBox="1"/>
          <p:nvPr/>
        </p:nvSpPr>
        <p:spPr>
          <a:xfrm>
            <a:off x="4682066" y="2698226"/>
            <a:ext cx="2827867" cy="2308324"/>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Data Preprocessing (Image/Text formatting)  </a:t>
            </a:r>
          </a:p>
          <a:p>
            <a:pPr marL="285750" indent="-285750">
              <a:buFont typeface="Wingdings" panose="05000000000000000000" pitchFamily="2" charset="2"/>
              <a:buChar char="ü"/>
            </a:pPr>
            <a:r>
              <a:rPr lang="en-US">
                <a:solidFill>
                  <a:schemeClr val="bg1"/>
                </a:solidFill>
              </a:rPr>
              <a:t>Prompt Engineering for VLMs  </a:t>
            </a:r>
          </a:p>
          <a:p>
            <a:pPr marL="285750" indent="-285750">
              <a:buFont typeface="Wingdings" panose="05000000000000000000" pitchFamily="2" charset="2"/>
              <a:buChar char="ü"/>
            </a:pPr>
            <a:r>
              <a:rPr lang="en-US">
                <a:solidFill>
                  <a:schemeClr val="bg1"/>
                </a:solidFill>
              </a:rPr>
              <a:t>Data Standardization  </a:t>
            </a:r>
          </a:p>
          <a:p>
            <a:pPr marL="285750" indent="-285750">
              <a:buFont typeface="Wingdings" panose="05000000000000000000" pitchFamily="2" charset="2"/>
              <a:buChar char="ü"/>
            </a:pPr>
            <a:r>
              <a:rPr lang="en-US">
                <a:solidFill>
                  <a:schemeClr val="bg1"/>
                </a:solidFill>
              </a:rPr>
              <a:t>Multimodal Data Integration  </a:t>
            </a:r>
          </a:p>
          <a:p>
            <a:pPr marL="285750" indent="-285750">
              <a:buFont typeface="Wingdings" panose="05000000000000000000" pitchFamily="2" charset="2"/>
              <a:buChar char="ü"/>
            </a:pPr>
            <a:r>
              <a:rPr lang="en-US">
                <a:solidFill>
                  <a:schemeClr val="bg1"/>
                </a:solidFill>
              </a:rPr>
              <a:t>Scalability Testing  </a:t>
            </a:r>
          </a:p>
        </p:txBody>
      </p:sp>
      <p:pic>
        <p:nvPicPr>
          <p:cNvPr id="22" name="Picture 21">
            <a:extLst>
              <a:ext uri="{FF2B5EF4-FFF2-40B4-BE49-F238E27FC236}">
                <a16:creationId xmlns:a16="http://schemas.microsoft.com/office/drawing/2014/main" id="{FE0D11B2-7E95-295D-8182-266D33CF6DC1}"/>
              </a:ext>
            </a:extLst>
          </p:cNvPr>
          <p:cNvPicPr>
            <a:picLocks noChangeAspect="1"/>
          </p:cNvPicPr>
          <p:nvPr/>
        </p:nvPicPr>
        <p:blipFill>
          <a:blip r:embed="rId5"/>
          <a:stretch>
            <a:fillRect/>
          </a:stretch>
        </p:blipFill>
        <p:spPr>
          <a:xfrm>
            <a:off x="8365067" y="1954128"/>
            <a:ext cx="770465" cy="770465"/>
          </a:xfrm>
          <a:prstGeom prst="rect">
            <a:avLst/>
          </a:prstGeom>
        </p:spPr>
      </p:pic>
      <p:sp>
        <p:nvSpPr>
          <p:cNvPr id="23" name="TextBox 22">
            <a:extLst>
              <a:ext uri="{FF2B5EF4-FFF2-40B4-BE49-F238E27FC236}">
                <a16:creationId xmlns:a16="http://schemas.microsoft.com/office/drawing/2014/main" id="{DB1B7576-09FB-DD6D-BC96-3C07C991FF30}"/>
              </a:ext>
            </a:extLst>
          </p:cNvPr>
          <p:cNvSpPr txBox="1"/>
          <p:nvPr/>
        </p:nvSpPr>
        <p:spPr>
          <a:xfrm>
            <a:off x="9306678" y="2154694"/>
            <a:ext cx="1896839" cy="369332"/>
          </a:xfrm>
          <a:prstGeom prst="rect">
            <a:avLst/>
          </a:prstGeom>
          <a:noFill/>
        </p:spPr>
        <p:txBody>
          <a:bodyPr wrap="square" rtlCol="0">
            <a:spAutoFit/>
          </a:bodyPr>
          <a:lstStyle/>
          <a:p>
            <a:pPr algn="ctr"/>
            <a:r>
              <a:rPr lang="en-US" b="1">
                <a:solidFill>
                  <a:schemeClr val="bg1"/>
                </a:solidFill>
              </a:rPr>
              <a:t>Algorithms</a:t>
            </a:r>
          </a:p>
        </p:txBody>
      </p:sp>
      <p:sp>
        <p:nvSpPr>
          <p:cNvPr id="24" name="TextBox 23">
            <a:extLst>
              <a:ext uri="{FF2B5EF4-FFF2-40B4-BE49-F238E27FC236}">
                <a16:creationId xmlns:a16="http://schemas.microsoft.com/office/drawing/2014/main" id="{B4D5B08E-4CF3-D888-5226-0AA02C62F80D}"/>
              </a:ext>
            </a:extLst>
          </p:cNvPr>
          <p:cNvSpPr txBox="1"/>
          <p:nvPr/>
        </p:nvSpPr>
        <p:spPr>
          <a:xfrm>
            <a:off x="8420100" y="2857516"/>
            <a:ext cx="2827867" cy="1200329"/>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Vision Transformer (</a:t>
            </a:r>
            <a:r>
              <a:rPr lang="en-US" err="1">
                <a:solidFill>
                  <a:schemeClr val="bg1"/>
                </a:solidFill>
              </a:rPr>
              <a:t>ViT</a:t>
            </a:r>
            <a:r>
              <a:rPr lang="en-US">
                <a:solidFill>
                  <a:schemeClr val="bg1"/>
                </a:solidFill>
              </a:rPr>
              <a:t>)</a:t>
            </a:r>
          </a:p>
          <a:p>
            <a:pPr marL="285750" indent="-285750">
              <a:buFont typeface="Wingdings" panose="05000000000000000000" pitchFamily="2" charset="2"/>
              <a:buChar char="ü"/>
            </a:pPr>
            <a:r>
              <a:rPr lang="en-US" err="1">
                <a:solidFill>
                  <a:schemeClr val="bg1"/>
                </a:solidFill>
              </a:rPr>
              <a:t>ResNet</a:t>
            </a:r>
            <a:r>
              <a:rPr lang="en-US">
                <a:solidFill>
                  <a:schemeClr val="bg1"/>
                </a:solidFill>
              </a:rPr>
              <a:t> (Residual Networks)  </a:t>
            </a:r>
          </a:p>
          <a:p>
            <a:pPr marL="285750" indent="-285750">
              <a:buFont typeface="Wingdings" panose="05000000000000000000" pitchFamily="2" charset="2"/>
              <a:buChar char="ü"/>
            </a:pPr>
            <a:r>
              <a:rPr lang="en-US">
                <a:solidFill>
                  <a:schemeClr val="bg1"/>
                </a:solidFill>
              </a:rPr>
              <a:t>BERT or GPT</a:t>
            </a:r>
          </a:p>
        </p:txBody>
      </p:sp>
    </p:spTree>
    <p:extLst>
      <p:ext uri="{BB962C8B-B14F-4D97-AF65-F5344CB8AC3E}">
        <p14:creationId xmlns:p14="http://schemas.microsoft.com/office/powerpoint/2010/main" val="13439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409B0-192F-ED82-569B-3F35822699C1}"/>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36F0DF3-671D-604F-0241-81BB212DBB44}"/>
              </a:ext>
            </a:extLst>
          </p:cNvPr>
          <p:cNvSpPr/>
          <p:nvPr/>
        </p:nvSpPr>
        <p:spPr>
          <a:xfrm>
            <a:off x="431161" y="1826711"/>
            <a:ext cx="3225800" cy="2767592"/>
          </a:xfrm>
          <a:prstGeom prst="roundRect">
            <a:avLst>
              <a:gd name="adj" fmla="val 10630"/>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a:p>
        </p:txBody>
      </p:sp>
      <p:pic>
        <p:nvPicPr>
          <p:cNvPr id="7" name="Picture 6">
            <a:extLst>
              <a:ext uri="{FF2B5EF4-FFF2-40B4-BE49-F238E27FC236}">
                <a16:creationId xmlns:a16="http://schemas.microsoft.com/office/drawing/2014/main" id="{164ED80A-C0EF-6CF8-7A43-021652D5FF0F}"/>
              </a:ext>
            </a:extLst>
          </p:cNvPr>
          <p:cNvPicPr>
            <a:picLocks noChangeAspect="1"/>
          </p:cNvPicPr>
          <p:nvPr/>
        </p:nvPicPr>
        <p:blipFill>
          <a:blip r:embed="rId3"/>
          <a:stretch>
            <a:fillRect/>
          </a:stretch>
        </p:blipFill>
        <p:spPr>
          <a:xfrm>
            <a:off x="642828" y="1996470"/>
            <a:ext cx="717656" cy="717656"/>
          </a:xfrm>
          <a:prstGeom prst="rect">
            <a:avLst/>
          </a:prstGeom>
        </p:spPr>
      </p:pic>
      <p:sp>
        <p:nvSpPr>
          <p:cNvPr id="5" name="Title 4">
            <a:extLst>
              <a:ext uri="{FF2B5EF4-FFF2-40B4-BE49-F238E27FC236}">
                <a16:creationId xmlns:a16="http://schemas.microsoft.com/office/drawing/2014/main" id="{AF77144B-13BF-53C4-53DA-4D1235A1F8F7}"/>
              </a:ext>
            </a:extLst>
          </p:cNvPr>
          <p:cNvSpPr>
            <a:spLocks noGrp="1"/>
          </p:cNvSpPr>
          <p:nvPr>
            <p:ph type="title"/>
          </p:nvPr>
        </p:nvSpPr>
        <p:spPr>
          <a:xfrm>
            <a:off x="838200" y="365125"/>
            <a:ext cx="7286297" cy="1325563"/>
          </a:xfrm>
        </p:spPr>
        <p:txBody>
          <a:bodyPr>
            <a:normAutofit fontScale="90000"/>
          </a:bodyPr>
          <a:lstStyle/>
          <a:p>
            <a:r>
              <a:rPr lang="en-US"/>
              <a:t>System, personal, and software Requirements specification </a:t>
            </a:r>
          </a:p>
        </p:txBody>
      </p:sp>
      <p:sp>
        <p:nvSpPr>
          <p:cNvPr id="2" name="Rectangle 1">
            <a:extLst>
              <a:ext uri="{FF2B5EF4-FFF2-40B4-BE49-F238E27FC236}">
                <a16:creationId xmlns:a16="http://schemas.microsoft.com/office/drawing/2014/main" id="{E92F4006-AEA1-4FE3-F548-FF3AB58AFF6B}"/>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IT21802126</a:t>
            </a:r>
            <a:r>
              <a:rPr lang="en-US" sz="1800">
                <a:solidFill>
                  <a:schemeClr val="tx1"/>
                </a:solidFill>
              </a:rPr>
              <a:t>   |   </a:t>
            </a:r>
            <a:r>
              <a:rPr lang="en-US" b="1">
                <a:solidFill>
                  <a:schemeClr val="tx1"/>
                </a:solidFill>
              </a:rPr>
              <a:t>Silva G. M. S. S</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
        <p:nvSpPr>
          <p:cNvPr id="10" name="Rectangle: Rounded Corners 9">
            <a:extLst>
              <a:ext uri="{FF2B5EF4-FFF2-40B4-BE49-F238E27FC236}">
                <a16:creationId xmlns:a16="http://schemas.microsoft.com/office/drawing/2014/main" id="{53BBD3F5-64E4-0376-0D0B-A7008D76E025}"/>
              </a:ext>
            </a:extLst>
          </p:cNvPr>
          <p:cNvSpPr/>
          <p:nvPr/>
        </p:nvSpPr>
        <p:spPr>
          <a:xfrm>
            <a:off x="4344130" y="1833010"/>
            <a:ext cx="3225800" cy="3764902"/>
          </a:xfrm>
          <a:prstGeom prst="roundRect">
            <a:avLst>
              <a:gd name="adj" fmla="val 11155"/>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4A6C659-FFB6-431C-BB80-9125E16257DF}"/>
              </a:ext>
            </a:extLst>
          </p:cNvPr>
          <p:cNvSpPr/>
          <p:nvPr/>
        </p:nvSpPr>
        <p:spPr>
          <a:xfrm>
            <a:off x="8253507" y="214300"/>
            <a:ext cx="3378199" cy="6039355"/>
          </a:xfrm>
          <a:prstGeom prst="roundRect">
            <a:avLst>
              <a:gd name="adj" fmla="val 12205"/>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63EC55-FC0F-A494-5713-33AB8C43A9B0}"/>
              </a:ext>
            </a:extLst>
          </p:cNvPr>
          <p:cNvSpPr txBox="1"/>
          <p:nvPr/>
        </p:nvSpPr>
        <p:spPr>
          <a:xfrm>
            <a:off x="1489494" y="2038531"/>
            <a:ext cx="1896839" cy="646331"/>
          </a:xfrm>
          <a:prstGeom prst="rect">
            <a:avLst/>
          </a:prstGeom>
          <a:noFill/>
        </p:spPr>
        <p:txBody>
          <a:bodyPr wrap="square" rtlCol="0">
            <a:spAutoFit/>
          </a:bodyPr>
          <a:lstStyle/>
          <a:p>
            <a:pPr algn="ctr"/>
            <a:r>
              <a:rPr lang="en-US" b="1">
                <a:solidFill>
                  <a:schemeClr val="bg1"/>
                </a:solidFill>
              </a:rPr>
              <a:t>System Requirements</a:t>
            </a:r>
          </a:p>
        </p:txBody>
      </p:sp>
      <p:sp>
        <p:nvSpPr>
          <p:cNvPr id="16" name="TextBox 15">
            <a:extLst>
              <a:ext uri="{FF2B5EF4-FFF2-40B4-BE49-F238E27FC236}">
                <a16:creationId xmlns:a16="http://schemas.microsoft.com/office/drawing/2014/main" id="{D31E1974-C92C-4D01-A000-55738EE357BB}"/>
              </a:ext>
            </a:extLst>
          </p:cNvPr>
          <p:cNvSpPr txBox="1"/>
          <p:nvPr/>
        </p:nvSpPr>
        <p:spPr>
          <a:xfrm>
            <a:off x="642828" y="2896683"/>
            <a:ext cx="2827867" cy="1477328"/>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Processor</a:t>
            </a:r>
          </a:p>
          <a:p>
            <a:pPr marL="285750" indent="-285750">
              <a:buFont typeface="Wingdings" panose="05000000000000000000" pitchFamily="2" charset="2"/>
              <a:buChar char="ü"/>
            </a:pPr>
            <a:r>
              <a:rPr lang="en-US">
                <a:solidFill>
                  <a:schemeClr val="bg1"/>
                </a:solidFill>
              </a:rPr>
              <a:t>High-Performance GPUs</a:t>
            </a:r>
          </a:p>
          <a:p>
            <a:pPr marL="285750" indent="-285750">
              <a:buFont typeface="Wingdings" panose="05000000000000000000" pitchFamily="2" charset="2"/>
              <a:buChar char="ü"/>
            </a:pPr>
            <a:r>
              <a:rPr lang="en-US">
                <a:solidFill>
                  <a:schemeClr val="bg1"/>
                </a:solidFill>
              </a:rPr>
              <a:t>RAM</a:t>
            </a:r>
          </a:p>
          <a:p>
            <a:pPr marL="285750" indent="-285750">
              <a:buFont typeface="Wingdings" panose="05000000000000000000" pitchFamily="2" charset="2"/>
              <a:buChar char="ü"/>
            </a:pPr>
            <a:r>
              <a:rPr lang="en-US">
                <a:solidFill>
                  <a:schemeClr val="bg1"/>
                </a:solidFill>
              </a:rPr>
              <a:t>Storage</a:t>
            </a:r>
          </a:p>
        </p:txBody>
      </p:sp>
      <p:sp>
        <p:nvSpPr>
          <p:cNvPr id="19" name="TextBox 18">
            <a:extLst>
              <a:ext uri="{FF2B5EF4-FFF2-40B4-BE49-F238E27FC236}">
                <a16:creationId xmlns:a16="http://schemas.microsoft.com/office/drawing/2014/main" id="{848A6B7B-B048-33B9-16C5-1FD70B490AAC}"/>
              </a:ext>
            </a:extLst>
          </p:cNvPr>
          <p:cNvSpPr txBox="1"/>
          <p:nvPr/>
        </p:nvSpPr>
        <p:spPr>
          <a:xfrm>
            <a:off x="5347430" y="2063740"/>
            <a:ext cx="1896839" cy="646331"/>
          </a:xfrm>
          <a:prstGeom prst="rect">
            <a:avLst/>
          </a:prstGeom>
          <a:noFill/>
        </p:spPr>
        <p:txBody>
          <a:bodyPr wrap="square" rtlCol="0">
            <a:spAutoFit/>
          </a:bodyPr>
          <a:lstStyle/>
          <a:p>
            <a:pPr algn="ctr"/>
            <a:r>
              <a:rPr lang="en-US" b="1">
                <a:solidFill>
                  <a:schemeClr val="bg1"/>
                </a:solidFill>
              </a:rPr>
              <a:t>Personal Requirements</a:t>
            </a:r>
          </a:p>
        </p:txBody>
      </p:sp>
      <p:sp>
        <p:nvSpPr>
          <p:cNvPr id="20" name="TextBox 19">
            <a:extLst>
              <a:ext uri="{FF2B5EF4-FFF2-40B4-BE49-F238E27FC236}">
                <a16:creationId xmlns:a16="http://schemas.microsoft.com/office/drawing/2014/main" id="{B025D6E5-05E1-BE07-8B36-C5A561C9BDAF}"/>
              </a:ext>
            </a:extLst>
          </p:cNvPr>
          <p:cNvSpPr txBox="1"/>
          <p:nvPr/>
        </p:nvSpPr>
        <p:spPr>
          <a:xfrm>
            <a:off x="4543097" y="2922471"/>
            <a:ext cx="2827867" cy="2031325"/>
          </a:xfrm>
          <a:prstGeom prst="rect">
            <a:avLst/>
          </a:prstGeom>
          <a:noFill/>
        </p:spPr>
        <p:txBody>
          <a:bodyPr wrap="square" rtlCol="0">
            <a:spAutoFit/>
          </a:bodyPr>
          <a:lstStyle/>
          <a:p>
            <a:pPr marL="285750" indent="-285750">
              <a:buFont typeface="Wingdings" panose="05000000000000000000" pitchFamily="2" charset="2"/>
              <a:buChar char="ü"/>
            </a:pPr>
            <a:r>
              <a:rPr lang="en-US">
                <a:solidFill>
                  <a:schemeClr val="bg1"/>
                </a:solidFill>
              </a:rPr>
              <a:t>Proficiency in Python.</a:t>
            </a:r>
          </a:p>
          <a:p>
            <a:pPr marL="285750" indent="-285750">
              <a:buFont typeface="Wingdings" panose="05000000000000000000" pitchFamily="2" charset="2"/>
              <a:buChar char="ü"/>
            </a:pPr>
            <a:r>
              <a:rPr lang="en-US">
                <a:solidFill>
                  <a:schemeClr val="bg1"/>
                </a:solidFill>
              </a:rPr>
              <a:t>Familiarity with deep learning frameworks (e.g., </a:t>
            </a:r>
            <a:r>
              <a:rPr lang="en-US" err="1">
                <a:solidFill>
                  <a:schemeClr val="bg1"/>
                </a:solidFill>
              </a:rPr>
              <a:t>PyTorch</a:t>
            </a:r>
            <a:r>
              <a:rPr lang="en-US">
                <a:solidFill>
                  <a:schemeClr val="bg1"/>
                </a:solidFill>
              </a:rPr>
              <a:t>).</a:t>
            </a:r>
          </a:p>
          <a:p>
            <a:pPr marL="285750" indent="-285750">
              <a:buFont typeface="Wingdings" panose="05000000000000000000" pitchFamily="2" charset="2"/>
              <a:buChar char="ü"/>
            </a:pPr>
            <a:r>
              <a:rPr lang="en-US">
                <a:solidFill>
                  <a:schemeClr val="bg1"/>
                </a:solidFill>
              </a:rPr>
              <a:t> Ability to fine-tune VLMs using prompt engineering.</a:t>
            </a:r>
          </a:p>
        </p:txBody>
      </p:sp>
      <p:sp>
        <p:nvSpPr>
          <p:cNvPr id="23" name="TextBox 22">
            <a:extLst>
              <a:ext uri="{FF2B5EF4-FFF2-40B4-BE49-F238E27FC236}">
                <a16:creationId xmlns:a16="http://schemas.microsoft.com/office/drawing/2014/main" id="{30D0375B-B50C-CD67-408E-B0B1E57CD9C4}"/>
              </a:ext>
            </a:extLst>
          </p:cNvPr>
          <p:cNvSpPr txBox="1"/>
          <p:nvPr/>
        </p:nvSpPr>
        <p:spPr>
          <a:xfrm>
            <a:off x="9339052" y="422971"/>
            <a:ext cx="1896839" cy="646331"/>
          </a:xfrm>
          <a:prstGeom prst="rect">
            <a:avLst/>
          </a:prstGeom>
          <a:noFill/>
        </p:spPr>
        <p:txBody>
          <a:bodyPr wrap="square" rtlCol="0">
            <a:spAutoFit/>
          </a:bodyPr>
          <a:lstStyle/>
          <a:p>
            <a:pPr algn="ctr"/>
            <a:r>
              <a:rPr lang="en-US" b="1">
                <a:solidFill>
                  <a:schemeClr val="bg1"/>
                </a:solidFill>
              </a:rPr>
              <a:t>Software Requirements</a:t>
            </a:r>
          </a:p>
        </p:txBody>
      </p:sp>
      <p:sp>
        <p:nvSpPr>
          <p:cNvPr id="24" name="TextBox 23">
            <a:extLst>
              <a:ext uri="{FF2B5EF4-FFF2-40B4-BE49-F238E27FC236}">
                <a16:creationId xmlns:a16="http://schemas.microsoft.com/office/drawing/2014/main" id="{D629F24A-26BB-A058-1546-E6057F681E20}"/>
              </a:ext>
            </a:extLst>
          </p:cNvPr>
          <p:cNvSpPr txBox="1"/>
          <p:nvPr/>
        </p:nvSpPr>
        <p:spPr>
          <a:xfrm>
            <a:off x="8414374" y="1268411"/>
            <a:ext cx="3217332" cy="4801314"/>
          </a:xfrm>
          <a:prstGeom prst="rect">
            <a:avLst/>
          </a:prstGeom>
          <a:noFill/>
        </p:spPr>
        <p:txBody>
          <a:bodyPr wrap="square" rtlCol="0">
            <a:spAutoFit/>
          </a:bodyPr>
          <a:lstStyle/>
          <a:p>
            <a:r>
              <a:rPr lang="en-US" sz="1700" u="sng">
                <a:solidFill>
                  <a:schemeClr val="bg1"/>
                </a:solidFill>
              </a:rPr>
              <a:t>Functional Requirements</a:t>
            </a:r>
          </a:p>
          <a:p>
            <a:pPr marL="285750" indent="-285750">
              <a:buFont typeface="Wingdings" panose="05000000000000000000" pitchFamily="2" charset="2"/>
              <a:buChar char="ü"/>
            </a:pPr>
            <a:r>
              <a:rPr lang="en-US" sz="1700">
                <a:solidFill>
                  <a:schemeClr val="bg1"/>
                </a:solidFill>
              </a:rPr>
              <a:t>Data Upload and Integration</a:t>
            </a:r>
          </a:p>
          <a:p>
            <a:pPr marL="285750" indent="-285750">
              <a:buFont typeface="Wingdings" panose="05000000000000000000" pitchFamily="2" charset="2"/>
              <a:buChar char="ü"/>
            </a:pPr>
            <a:r>
              <a:rPr lang="en-US" sz="1700">
                <a:solidFill>
                  <a:schemeClr val="bg1"/>
                </a:solidFill>
              </a:rPr>
              <a:t>Standardized Data Formatting</a:t>
            </a:r>
          </a:p>
          <a:p>
            <a:pPr marL="285750" indent="-285750">
              <a:buFont typeface="Wingdings" panose="05000000000000000000" pitchFamily="2" charset="2"/>
              <a:buChar char="ü"/>
            </a:pPr>
            <a:r>
              <a:rPr lang="en-US" sz="1700">
                <a:solidFill>
                  <a:schemeClr val="bg1"/>
                </a:solidFill>
              </a:rPr>
              <a:t>Image Preprocessing</a:t>
            </a:r>
          </a:p>
          <a:p>
            <a:pPr marL="285750" indent="-285750">
              <a:buFont typeface="Wingdings" panose="05000000000000000000" pitchFamily="2" charset="2"/>
              <a:buChar char="ü"/>
            </a:pPr>
            <a:r>
              <a:rPr lang="en-US" sz="1700">
                <a:solidFill>
                  <a:schemeClr val="bg1"/>
                </a:solidFill>
              </a:rPr>
              <a:t>Multimodal Data Integration</a:t>
            </a:r>
          </a:p>
          <a:p>
            <a:pPr marL="285750" indent="-285750">
              <a:buFont typeface="Wingdings" panose="05000000000000000000" pitchFamily="2" charset="2"/>
              <a:buChar char="ü"/>
            </a:pPr>
            <a:r>
              <a:rPr lang="en-US" sz="1700">
                <a:solidFill>
                  <a:schemeClr val="bg1"/>
                </a:solidFill>
              </a:rPr>
              <a:t>Prompt Engineering</a:t>
            </a:r>
          </a:p>
          <a:p>
            <a:pPr marL="285750" indent="-285750">
              <a:buFont typeface="Wingdings" panose="05000000000000000000" pitchFamily="2" charset="2"/>
              <a:buChar char="ü"/>
            </a:pPr>
            <a:r>
              <a:rPr lang="en-US" sz="1700">
                <a:solidFill>
                  <a:schemeClr val="bg1"/>
                </a:solidFill>
              </a:rPr>
              <a:t>Standard Output Generation</a:t>
            </a:r>
          </a:p>
          <a:p>
            <a:pPr marL="285750" indent="-285750">
              <a:buFont typeface="Wingdings" panose="05000000000000000000" pitchFamily="2" charset="2"/>
              <a:buChar char="ü"/>
            </a:pPr>
            <a:r>
              <a:rPr lang="en-US" sz="1700">
                <a:solidFill>
                  <a:schemeClr val="bg1"/>
                </a:solidFill>
              </a:rPr>
              <a:t>Analysis and Recommendations</a:t>
            </a:r>
          </a:p>
          <a:p>
            <a:endParaRPr lang="en-US" sz="1700">
              <a:solidFill>
                <a:schemeClr val="bg1"/>
              </a:solidFill>
            </a:endParaRPr>
          </a:p>
          <a:p>
            <a:r>
              <a:rPr lang="en-US" sz="1700" u="sng">
                <a:solidFill>
                  <a:schemeClr val="bg1"/>
                </a:solidFill>
              </a:rPr>
              <a:t>Non-Functional Requirements</a:t>
            </a:r>
          </a:p>
          <a:p>
            <a:pPr marL="285750" indent="-285750">
              <a:buFont typeface="Wingdings" panose="05000000000000000000" pitchFamily="2" charset="2"/>
              <a:buChar char="ü"/>
            </a:pPr>
            <a:r>
              <a:rPr lang="en-US" sz="1700">
                <a:solidFill>
                  <a:schemeClr val="bg1"/>
                </a:solidFill>
              </a:rPr>
              <a:t>Performance</a:t>
            </a:r>
          </a:p>
          <a:p>
            <a:pPr marL="285750" indent="-285750">
              <a:buFont typeface="Wingdings" panose="05000000000000000000" pitchFamily="2" charset="2"/>
              <a:buChar char="ü"/>
            </a:pPr>
            <a:r>
              <a:rPr lang="en-US" sz="1700">
                <a:solidFill>
                  <a:schemeClr val="bg1"/>
                </a:solidFill>
              </a:rPr>
              <a:t>Reliability</a:t>
            </a:r>
          </a:p>
          <a:p>
            <a:pPr marL="285750" indent="-285750">
              <a:buFont typeface="Wingdings" panose="05000000000000000000" pitchFamily="2" charset="2"/>
              <a:buChar char="ü"/>
            </a:pPr>
            <a:r>
              <a:rPr lang="en-US" sz="1700">
                <a:solidFill>
                  <a:schemeClr val="bg1"/>
                </a:solidFill>
              </a:rPr>
              <a:t>Security</a:t>
            </a:r>
          </a:p>
          <a:p>
            <a:pPr marL="285750" indent="-285750">
              <a:buFont typeface="Wingdings" panose="05000000000000000000" pitchFamily="2" charset="2"/>
              <a:buChar char="ü"/>
            </a:pPr>
            <a:r>
              <a:rPr lang="en-US" sz="1700">
                <a:solidFill>
                  <a:schemeClr val="bg1"/>
                </a:solidFill>
              </a:rPr>
              <a:t>User Interface</a:t>
            </a:r>
          </a:p>
          <a:p>
            <a:pPr marL="285750" indent="-285750">
              <a:buFont typeface="Wingdings" panose="05000000000000000000" pitchFamily="2" charset="2"/>
              <a:buChar char="ü"/>
            </a:pPr>
            <a:r>
              <a:rPr lang="en-US" sz="1700">
                <a:solidFill>
                  <a:schemeClr val="bg1"/>
                </a:solidFill>
              </a:rPr>
              <a:t>Scalability</a:t>
            </a:r>
          </a:p>
          <a:p>
            <a:pPr marL="285750" indent="-285750">
              <a:buFont typeface="Wingdings" panose="05000000000000000000" pitchFamily="2" charset="2"/>
              <a:buChar char="ü"/>
            </a:pPr>
            <a:r>
              <a:rPr lang="en-US" sz="1700">
                <a:solidFill>
                  <a:schemeClr val="bg1"/>
                </a:solidFill>
              </a:rPr>
              <a:t>Accuracy</a:t>
            </a:r>
          </a:p>
        </p:txBody>
      </p:sp>
      <p:pic>
        <p:nvPicPr>
          <p:cNvPr id="17" name="Picture 16">
            <a:extLst>
              <a:ext uri="{FF2B5EF4-FFF2-40B4-BE49-F238E27FC236}">
                <a16:creationId xmlns:a16="http://schemas.microsoft.com/office/drawing/2014/main" id="{93F364C2-2BE8-12C3-50A4-224E108385EB}"/>
              </a:ext>
            </a:extLst>
          </p:cNvPr>
          <p:cNvPicPr>
            <a:picLocks noChangeAspect="1"/>
          </p:cNvPicPr>
          <p:nvPr/>
        </p:nvPicPr>
        <p:blipFill>
          <a:blip r:embed="rId4"/>
          <a:stretch>
            <a:fillRect/>
          </a:stretch>
        </p:blipFill>
        <p:spPr>
          <a:xfrm>
            <a:off x="4561092" y="1993965"/>
            <a:ext cx="785881" cy="785881"/>
          </a:xfrm>
          <a:prstGeom prst="rect">
            <a:avLst/>
          </a:prstGeom>
        </p:spPr>
      </p:pic>
      <p:pic>
        <p:nvPicPr>
          <p:cNvPr id="25" name="Picture 24">
            <a:extLst>
              <a:ext uri="{FF2B5EF4-FFF2-40B4-BE49-F238E27FC236}">
                <a16:creationId xmlns:a16="http://schemas.microsoft.com/office/drawing/2014/main" id="{61FC6F6B-FD84-37D5-2619-1FE506F0AE55}"/>
              </a:ext>
            </a:extLst>
          </p:cNvPr>
          <p:cNvPicPr>
            <a:picLocks noChangeAspect="1"/>
          </p:cNvPicPr>
          <p:nvPr/>
        </p:nvPicPr>
        <p:blipFill>
          <a:blip r:embed="rId5"/>
          <a:stretch>
            <a:fillRect/>
          </a:stretch>
        </p:blipFill>
        <p:spPr>
          <a:xfrm>
            <a:off x="8475813" y="369197"/>
            <a:ext cx="753878" cy="753878"/>
          </a:xfrm>
          <a:prstGeom prst="rect">
            <a:avLst/>
          </a:prstGeom>
        </p:spPr>
      </p:pic>
    </p:spTree>
    <p:extLst>
      <p:ext uri="{BB962C8B-B14F-4D97-AF65-F5344CB8AC3E}">
        <p14:creationId xmlns:p14="http://schemas.microsoft.com/office/powerpoint/2010/main" val="1894227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B658E-A243-4277-A23D-51C8E49CFBA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19C0A07-7B47-B794-4F84-88014854C610}"/>
              </a:ext>
            </a:extLst>
          </p:cNvPr>
          <p:cNvSpPr>
            <a:spLocks noGrp="1"/>
          </p:cNvSpPr>
          <p:nvPr>
            <p:ph type="title"/>
          </p:nvPr>
        </p:nvSpPr>
        <p:spPr/>
        <p:txBody>
          <a:bodyPr>
            <a:normAutofit/>
          </a:bodyPr>
          <a:lstStyle/>
          <a:p>
            <a:pPr algn="ctr"/>
            <a:r>
              <a:rPr lang="pt-BR" sz="4400" b="1"/>
              <a:t>WORK BREAKDOWN STRUCTURE</a:t>
            </a:r>
            <a:br>
              <a:rPr lang="pt-BR"/>
            </a:br>
            <a:endParaRPr lang="en-US"/>
          </a:p>
        </p:txBody>
      </p:sp>
      <p:sp>
        <p:nvSpPr>
          <p:cNvPr id="4" name="Rectangle 3">
            <a:extLst>
              <a:ext uri="{FF2B5EF4-FFF2-40B4-BE49-F238E27FC236}">
                <a16:creationId xmlns:a16="http://schemas.microsoft.com/office/drawing/2014/main" id="{75CB6FF1-461C-18C9-1B20-C234696ECBA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IT21802126</a:t>
            </a:r>
            <a:r>
              <a:rPr lang="en-US" sz="1800">
                <a:solidFill>
                  <a:schemeClr val="tx1"/>
                </a:solidFill>
              </a:rPr>
              <a:t>   |   </a:t>
            </a:r>
            <a:r>
              <a:rPr lang="en-US" b="1">
                <a:solidFill>
                  <a:schemeClr val="tx1"/>
                </a:solidFill>
              </a:rPr>
              <a:t>Silva G. M. S. S</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pic>
        <p:nvPicPr>
          <p:cNvPr id="8" name="Picture 7" descr="A diagram of a software development&#10;&#10;Description automatically generated">
            <a:extLst>
              <a:ext uri="{FF2B5EF4-FFF2-40B4-BE49-F238E27FC236}">
                <a16:creationId xmlns:a16="http://schemas.microsoft.com/office/drawing/2014/main" id="{D194FC2A-7D8C-F1B5-5E4E-CB730E7F6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079" y="1073790"/>
            <a:ext cx="8298699" cy="4979219"/>
          </a:xfrm>
          <a:prstGeom prst="rect">
            <a:avLst/>
          </a:prstGeom>
        </p:spPr>
      </p:pic>
    </p:spTree>
    <p:extLst>
      <p:ext uri="{BB962C8B-B14F-4D97-AF65-F5344CB8AC3E}">
        <p14:creationId xmlns:p14="http://schemas.microsoft.com/office/powerpoint/2010/main" val="661237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AC45C-631A-2E6C-4D5A-5D23BCE3EF4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CD25626-62C7-9314-966F-8ADEA996EC6E}"/>
              </a:ext>
            </a:extLst>
          </p:cNvPr>
          <p:cNvSpPr>
            <a:spLocks noGrp="1"/>
          </p:cNvSpPr>
          <p:nvPr>
            <p:ph type="title"/>
          </p:nvPr>
        </p:nvSpPr>
        <p:spPr/>
        <p:txBody>
          <a:bodyPr>
            <a:normAutofit/>
          </a:bodyPr>
          <a:lstStyle/>
          <a:p>
            <a:r>
              <a:rPr lang="pt-BR" sz="4400" b="1"/>
              <a:t>Gannt Chart</a:t>
            </a:r>
            <a:endParaRPr lang="en-US"/>
          </a:p>
        </p:txBody>
      </p:sp>
      <p:sp>
        <p:nvSpPr>
          <p:cNvPr id="4" name="Rectangle 3">
            <a:extLst>
              <a:ext uri="{FF2B5EF4-FFF2-40B4-BE49-F238E27FC236}">
                <a16:creationId xmlns:a16="http://schemas.microsoft.com/office/drawing/2014/main" id="{06994CDF-F028-13C0-8A76-DD24D2C64A8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IT21802126</a:t>
            </a:r>
            <a:r>
              <a:rPr lang="en-US" sz="1800">
                <a:solidFill>
                  <a:schemeClr val="tx1"/>
                </a:solidFill>
              </a:rPr>
              <a:t>   |   </a:t>
            </a:r>
            <a:r>
              <a:rPr lang="en-US" b="1">
                <a:solidFill>
                  <a:schemeClr val="tx1"/>
                </a:solidFill>
              </a:rPr>
              <a:t>Silva G. M. S. S</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pic>
        <p:nvPicPr>
          <p:cNvPr id="7" name="Picture 6" descr="A screenshot of a project management&#10;&#10;Description automatically generated">
            <a:extLst>
              <a:ext uri="{FF2B5EF4-FFF2-40B4-BE49-F238E27FC236}">
                <a16:creationId xmlns:a16="http://schemas.microsoft.com/office/drawing/2014/main" id="{37D430A3-F62E-D2EB-1B2C-93BED8FDE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5691" y="90237"/>
            <a:ext cx="6449291" cy="6329225"/>
          </a:xfrm>
          <a:prstGeom prst="rect">
            <a:avLst/>
          </a:prstGeom>
        </p:spPr>
      </p:pic>
    </p:spTree>
    <p:extLst>
      <p:ext uri="{BB962C8B-B14F-4D97-AF65-F5344CB8AC3E}">
        <p14:creationId xmlns:p14="http://schemas.microsoft.com/office/powerpoint/2010/main" val="3802283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92119-9C02-BF00-FFB7-155BB28892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AB3AFF7-78ED-3A26-3C89-40B9B5C4CCB1}"/>
              </a:ext>
            </a:extLst>
          </p:cNvPr>
          <p:cNvSpPr>
            <a:spLocks noGrp="1"/>
          </p:cNvSpPr>
          <p:nvPr>
            <p:ph type="title"/>
          </p:nvPr>
        </p:nvSpPr>
        <p:spPr/>
        <p:txBody>
          <a:bodyPr>
            <a:normAutofit/>
          </a:bodyPr>
          <a:lstStyle/>
          <a:p>
            <a:pPr algn="ctr"/>
            <a:r>
              <a:rPr lang="en-US" b="1"/>
              <a:t>Commercialization</a:t>
            </a:r>
          </a:p>
        </p:txBody>
      </p:sp>
      <p:sp>
        <p:nvSpPr>
          <p:cNvPr id="4" name="Text Placeholder 3">
            <a:extLst>
              <a:ext uri="{FF2B5EF4-FFF2-40B4-BE49-F238E27FC236}">
                <a16:creationId xmlns:a16="http://schemas.microsoft.com/office/drawing/2014/main" id="{D54648FA-B036-1153-F3E1-4DB46B8E8229}"/>
              </a:ext>
            </a:extLst>
          </p:cNvPr>
          <p:cNvSpPr>
            <a:spLocks noGrp="1"/>
          </p:cNvSpPr>
          <p:nvPr>
            <p:ph type="body" idx="1"/>
          </p:nvPr>
        </p:nvSpPr>
        <p:spPr>
          <a:xfrm>
            <a:off x="393967" y="2093119"/>
            <a:ext cx="5157787" cy="823912"/>
          </a:xfrm>
        </p:spPr>
        <p:txBody>
          <a:bodyPr>
            <a:normAutofit lnSpcReduction="10000"/>
          </a:bodyPr>
          <a:lstStyle/>
          <a:p>
            <a:r>
              <a:rPr lang="en-US" sz="2800">
                <a:solidFill>
                  <a:schemeClr val="tx1"/>
                </a:solidFill>
              </a:rPr>
              <a:t>Target Audience and Market Space</a:t>
            </a:r>
          </a:p>
        </p:txBody>
      </p:sp>
      <p:sp>
        <p:nvSpPr>
          <p:cNvPr id="6" name="Content Placeholder 5">
            <a:extLst>
              <a:ext uri="{FF2B5EF4-FFF2-40B4-BE49-F238E27FC236}">
                <a16:creationId xmlns:a16="http://schemas.microsoft.com/office/drawing/2014/main" id="{C36ACEBF-C50B-8F61-328C-416B4674168D}"/>
              </a:ext>
            </a:extLst>
          </p:cNvPr>
          <p:cNvSpPr>
            <a:spLocks noGrp="1"/>
          </p:cNvSpPr>
          <p:nvPr>
            <p:ph sz="half" idx="2"/>
          </p:nvPr>
        </p:nvSpPr>
        <p:spPr>
          <a:xfrm>
            <a:off x="393967" y="2980960"/>
            <a:ext cx="5157787" cy="3684588"/>
          </a:xfrm>
        </p:spPr>
        <p:txBody>
          <a:bodyPr>
            <a:normAutofit/>
          </a:bodyPr>
          <a:lstStyle/>
          <a:p>
            <a:pPr>
              <a:buFont typeface="Wingdings" panose="05000000000000000000" pitchFamily="2" charset="2"/>
              <a:buChar char="ü"/>
            </a:pPr>
            <a:r>
              <a:rPr lang="en-US" sz="2400"/>
              <a:t>Urban planners</a:t>
            </a:r>
          </a:p>
          <a:p>
            <a:pPr>
              <a:buFont typeface="Wingdings" panose="05000000000000000000" pitchFamily="2" charset="2"/>
              <a:buChar char="ü"/>
            </a:pPr>
            <a:r>
              <a:rPr lang="en-US" sz="2400"/>
              <a:t> environmental agencies</a:t>
            </a:r>
          </a:p>
          <a:p>
            <a:pPr>
              <a:buFont typeface="Wingdings" panose="05000000000000000000" pitchFamily="2" charset="2"/>
              <a:buChar char="ü"/>
            </a:pPr>
            <a:r>
              <a:rPr lang="en-US" sz="2400"/>
              <a:t>Researchers </a:t>
            </a:r>
          </a:p>
          <a:p>
            <a:pPr>
              <a:buFont typeface="Wingdings" panose="05000000000000000000" pitchFamily="2" charset="2"/>
              <a:buChar char="ü"/>
            </a:pPr>
            <a:r>
              <a:rPr lang="en-US" sz="2400"/>
              <a:t>Innovators.</a:t>
            </a:r>
          </a:p>
        </p:txBody>
      </p:sp>
      <p:sp>
        <p:nvSpPr>
          <p:cNvPr id="7" name="Text Placeholder 6">
            <a:extLst>
              <a:ext uri="{FF2B5EF4-FFF2-40B4-BE49-F238E27FC236}">
                <a16:creationId xmlns:a16="http://schemas.microsoft.com/office/drawing/2014/main" id="{82FBC37E-977A-5B1D-1CAA-9D0566BACB48}"/>
              </a:ext>
            </a:extLst>
          </p:cNvPr>
          <p:cNvSpPr>
            <a:spLocks noGrp="1"/>
          </p:cNvSpPr>
          <p:nvPr>
            <p:ph type="body" sz="quarter" idx="3"/>
          </p:nvPr>
        </p:nvSpPr>
        <p:spPr>
          <a:xfrm>
            <a:off x="6096000" y="1798891"/>
            <a:ext cx="5183188" cy="823912"/>
          </a:xfrm>
        </p:spPr>
        <p:txBody>
          <a:bodyPr>
            <a:normAutofit lnSpcReduction="10000"/>
          </a:bodyPr>
          <a:lstStyle/>
          <a:p>
            <a:r>
              <a:rPr lang="en-US" sz="2800">
                <a:solidFill>
                  <a:schemeClr val="tx1"/>
                </a:solidFill>
              </a:rPr>
              <a:t>Market space</a:t>
            </a:r>
          </a:p>
        </p:txBody>
      </p:sp>
      <p:sp>
        <p:nvSpPr>
          <p:cNvPr id="8" name="Content Placeholder 7">
            <a:extLst>
              <a:ext uri="{FF2B5EF4-FFF2-40B4-BE49-F238E27FC236}">
                <a16:creationId xmlns:a16="http://schemas.microsoft.com/office/drawing/2014/main" id="{D2557803-5BE5-1D80-9A38-1CD19C963B1F}"/>
              </a:ext>
            </a:extLst>
          </p:cNvPr>
          <p:cNvSpPr>
            <a:spLocks noGrp="1"/>
          </p:cNvSpPr>
          <p:nvPr>
            <p:ph sz="quarter" idx="4"/>
          </p:nvPr>
        </p:nvSpPr>
        <p:spPr>
          <a:xfrm>
            <a:off x="6096000" y="2758874"/>
            <a:ext cx="5183188" cy="3684588"/>
          </a:xfrm>
        </p:spPr>
        <p:txBody>
          <a:bodyPr>
            <a:normAutofit/>
          </a:bodyPr>
          <a:lstStyle/>
          <a:p>
            <a:pPr>
              <a:buFont typeface="Wingdings" panose="05000000000000000000" pitchFamily="2" charset="2"/>
              <a:buChar char="ü"/>
            </a:pPr>
            <a:r>
              <a:rPr lang="en-US" sz="2400"/>
              <a:t>Vision-Language Models</a:t>
            </a:r>
          </a:p>
          <a:p>
            <a:pPr>
              <a:buFont typeface="Wingdings" panose="05000000000000000000" pitchFamily="2" charset="2"/>
              <a:buChar char="ü"/>
            </a:pPr>
            <a:r>
              <a:rPr lang="en-US" sz="2400"/>
              <a:t>IoT systems</a:t>
            </a:r>
          </a:p>
          <a:p>
            <a:pPr>
              <a:buFont typeface="Wingdings" panose="05000000000000000000" pitchFamily="2" charset="2"/>
              <a:buChar char="ü"/>
            </a:pPr>
            <a:r>
              <a:rPr lang="en-US" sz="2400"/>
              <a:t>Green infrastructure</a:t>
            </a:r>
          </a:p>
          <a:p>
            <a:pPr>
              <a:buFont typeface="Wingdings" panose="05000000000000000000" pitchFamily="2" charset="2"/>
              <a:buChar char="ü"/>
            </a:pPr>
            <a:r>
              <a:rPr lang="en-US" sz="2400"/>
              <a:t>AI-based urban solutions</a:t>
            </a:r>
          </a:p>
        </p:txBody>
      </p:sp>
      <p:sp>
        <p:nvSpPr>
          <p:cNvPr id="3" name="Rectangle 2">
            <a:extLst>
              <a:ext uri="{FF2B5EF4-FFF2-40B4-BE49-F238E27FC236}">
                <a16:creationId xmlns:a16="http://schemas.microsoft.com/office/drawing/2014/main" id="{85B5C0A2-BD5D-2BCC-17B3-045862F2AC29}"/>
              </a:ext>
            </a:extLst>
          </p:cNvPr>
          <p:cNvSpPr/>
          <p:nvPr/>
        </p:nvSpPr>
        <p:spPr>
          <a:xfrm>
            <a:off x="3674838" y="6443778"/>
            <a:ext cx="484232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IT21802126</a:t>
            </a:r>
            <a:r>
              <a:rPr lang="en-US" sz="1800">
                <a:solidFill>
                  <a:schemeClr val="tx1"/>
                </a:solidFill>
              </a:rPr>
              <a:t>   |   </a:t>
            </a:r>
            <a:r>
              <a:rPr lang="en-US" b="1">
                <a:solidFill>
                  <a:schemeClr val="tx1"/>
                </a:solidFill>
              </a:rPr>
              <a:t>Silva G. M. S. S</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pic>
        <p:nvPicPr>
          <p:cNvPr id="3074" name="Picture 2" descr="Flat illustration people handshake">
            <a:extLst>
              <a:ext uri="{FF2B5EF4-FFF2-40B4-BE49-F238E27FC236}">
                <a16:creationId xmlns:a16="http://schemas.microsoft.com/office/drawing/2014/main" id="{1C8262A1-1C05-5A17-3018-772F45FDE94E}"/>
              </a:ext>
            </a:extLst>
          </p:cNvPr>
          <p:cNvPicPr>
            <a:picLocks noChangeAspect="1" noChangeArrowheads="1"/>
          </p:cNvPicPr>
          <p:nvPr/>
        </p:nvPicPr>
        <p:blipFill>
          <a:blip r:embed="rId3">
            <a:alphaModFix am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99296" y="-363839"/>
            <a:ext cx="3280870" cy="328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11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E652E-5045-D8DE-B8BB-5DFD32C4F3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B6E49F-8AE1-B19C-FAA7-08C5ADAF876B}"/>
              </a:ext>
            </a:extLst>
          </p:cNvPr>
          <p:cNvSpPr>
            <a:spLocks noGrp="1"/>
          </p:cNvSpPr>
          <p:nvPr>
            <p:ph type="title"/>
          </p:nvPr>
        </p:nvSpPr>
        <p:spPr/>
        <p:txBody>
          <a:bodyPr>
            <a:normAutofit/>
          </a:bodyPr>
          <a:lstStyle/>
          <a:p>
            <a:r>
              <a:rPr lang="en-US"/>
              <a:t>Budget Plan</a:t>
            </a:r>
          </a:p>
        </p:txBody>
      </p:sp>
      <p:sp>
        <p:nvSpPr>
          <p:cNvPr id="2" name="Rectangle 1">
            <a:extLst>
              <a:ext uri="{FF2B5EF4-FFF2-40B4-BE49-F238E27FC236}">
                <a16:creationId xmlns:a16="http://schemas.microsoft.com/office/drawing/2014/main" id="{AF50DB43-1F75-D267-1ACF-B1100D1CA44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IT21802126</a:t>
            </a:r>
            <a:r>
              <a:rPr lang="en-US" sz="1800">
                <a:solidFill>
                  <a:schemeClr val="tx1"/>
                </a:solidFill>
              </a:rPr>
              <a:t>   |   </a:t>
            </a:r>
            <a:r>
              <a:rPr lang="en-US" b="1">
                <a:solidFill>
                  <a:schemeClr val="tx1"/>
                </a:solidFill>
              </a:rPr>
              <a:t>Silva G. M. S. S</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graphicFrame>
        <p:nvGraphicFramePr>
          <p:cNvPr id="12" name="Content Placeholder 6">
            <a:extLst>
              <a:ext uri="{FF2B5EF4-FFF2-40B4-BE49-F238E27FC236}">
                <a16:creationId xmlns:a16="http://schemas.microsoft.com/office/drawing/2014/main" id="{2B2A18C5-0BA9-ABDD-5EDD-306545331B79}"/>
              </a:ext>
            </a:extLst>
          </p:cNvPr>
          <p:cNvGraphicFramePr>
            <a:graphicFrameLocks noGrp="1"/>
          </p:cNvGraphicFramePr>
          <p:nvPr>
            <p:ph idx="1"/>
            <p:extLst>
              <p:ext uri="{D42A27DB-BD31-4B8C-83A1-F6EECF244321}">
                <p14:modId xmlns:p14="http://schemas.microsoft.com/office/powerpoint/2010/main" val="3492591547"/>
              </p:ext>
            </p:extLst>
          </p:nvPr>
        </p:nvGraphicFramePr>
        <p:xfrm>
          <a:off x="1223195" y="1690688"/>
          <a:ext cx="9745610" cy="3926104"/>
        </p:xfrm>
        <a:graphic>
          <a:graphicData uri="http://schemas.openxmlformats.org/drawingml/2006/table">
            <a:tbl>
              <a:tblPr firstRow="1" firstCol="1" bandRow="1">
                <a:tableStyleId>{9D7B26C5-4107-4FEC-AEDC-1716B250A1EF}</a:tableStyleId>
              </a:tblPr>
              <a:tblGrid>
                <a:gridCol w="4872805">
                  <a:extLst>
                    <a:ext uri="{9D8B030D-6E8A-4147-A177-3AD203B41FA5}">
                      <a16:colId xmlns:a16="http://schemas.microsoft.com/office/drawing/2014/main" val="3753665550"/>
                    </a:ext>
                  </a:extLst>
                </a:gridCol>
                <a:gridCol w="4872805">
                  <a:extLst>
                    <a:ext uri="{9D8B030D-6E8A-4147-A177-3AD203B41FA5}">
                      <a16:colId xmlns:a16="http://schemas.microsoft.com/office/drawing/2014/main" val="1439783407"/>
                    </a:ext>
                  </a:extLst>
                </a:gridCol>
              </a:tblGrid>
              <a:tr h="490763">
                <a:tc>
                  <a:txBody>
                    <a:bodyPr/>
                    <a:lstStyle/>
                    <a:p>
                      <a:pPr marL="0" marR="0" algn="ctr">
                        <a:lnSpc>
                          <a:spcPct val="110000"/>
                        </a:lnSpc>
                        <a:spcAft>
                          <a:spcPts val="600"/>
                        </a:spcAft>
                      </a:pPr>
                      <a:r>
                        <a:rPr lang="en-US" sz="1800" b="1">
                          <a:solidFill>
                            <a:schemeClr val="bg1"/>
                          </a:solidFill>
                          <a:effectLst/>
                        </a:rPr>
                        <a:t>Requirement</a:t>
                      </a:r>
                      <a:endParaRPr lang="en-US" sz="18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800" b="1">
                          <a:solidFill>
                            <a:schemeClr val="bg1"/>
                          </a:solidFill>
                          <a:effectLst/>
                        </a:rPr>
                        <a:t>Price (Rs.)</a:t>
                      </a:r>
                      <a:endParaRPr lang="en-US" sz="18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446097001"/>
                  </a:ext>
                </a:extLst>
              </a:tr>
              <a:tr h="490763">
                <a:tc>
                  <a:txBody>
                    <a:bodyPr/>
                    <a:lstStyle/>
                    <a:p>
                      <a:pPr marL="0" marR="0" algn="just">
                        <a:lnSpc>
                          <a:spcPct val="110000"/>
                        </a:lnSpc>
                        <a:spcAft>
                          <a:spcPts val="600"/>
                        </a:spcAft>
                      </a:pPr>
                      <a:r>
                        <a:rPr lang="en-US" sz="1600" b="0">
                          <a:solidFill>
                            <a:schemeClr val="bg1"/>
                          </a:solidFill>
                          <a:effectLst/>
                        </a:rPr>
                        <a:t>Cloud Computing Service</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10000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289179147"/>
                  </a:ext>
                </a:extLst>
              </a:tr>
              <a:tr h="490763">
                <a:tc>
                  <a:txBody>
                    <a:bodyPr/>
                    <a:lstStyle/>
                    <a:p>
                      <a:pPr marL="0" marR="0" algn="just">
                        <a:lnSpc>
                          <a:spcPct val="110000"/>
                        </a:lnSpc>
                        <a:spcAft>
                          <a:spcPts val="600"/>
                        </a:spcAft>
                      </a:pPr>
                      <a:r>
                        <a:rPr lang="en-US" sz="1600" b="0">
                          <a:solidFill>
                            <a:schemeClr val="bg1"/>
                          </a:solidFill>
                          <a:effectLst/>
                        </a:rPr>
                        <a:t>Domain Registration</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4000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485411681"/>
                  </a:ext>
                </a:extLst>
              </a:tr>
              <a:tr h="490763">
                <a:tc>
                  <a:txBody>
                    <a:bodyPr/>
                    <a:lstStyle/>
                    <a:p>
                      <a:pPr marL="0" marR="0" algn="just">
                        <a:lnSpc>
                          <a:spcPct val="110000"/>
                        </a:lnSpc>
                        <a:spcAft>
                          <a:spcPts val="600"/>
                        </a:spcAft>
                      </a:pPr>
                      <a:r>
                        <a:rPr lang="en-US" sz="1600" b="0">
                          <a:solidFill>
                            <a:schemeClr val="bg1"/>
                          </a:solidFill>
                          <a:effectLst/>
                        </a:rPr>
                        <a:t>Hardware Products</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1">
                          <a:solidFill>
                            <a:schemeClr val="bg1"/>
                          </a:solidFill>
                          <a:effectLst/>
                        </a:rPr>
                        <a:t>30000</a:t>
                      </a:r>
                      <a:endParaRPr lang="en-US" sz="16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975426434"/>
                  </a:ext>
                </a:extLst>
              </a:tr>
              <a:tr h="490763">
                <a:tc>
                  <a:txBody>
                    <a:bodyPr/>
                    <a:lstStyle/>
                    <a:p>
                      <a:pPr marL="0" marR="0" algn="just">
                        <a:lnSpc>
                          <a:spcPct val="110000"/>
                        </a:lnSpc>
                        <a:spcAft>
                          <a:spcPts val="600"/>
                        </a:spcAft>
                      </a:pPr>
                      <a:r>
                        <a:rPr lang="en-US" sz="1600" b="1">
                          <a:solidFill>
                            <a:schemeClr val="bg1"/>
                          </a:solidFill>
                          <a:effectLst/>
                        </a:rPr>
                        <a:t>Wi-fi charges</a:t>
                      </a:r>
                      <a:endParaRPr lang="en-US" sz="16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6000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581111616"/>
                  </a:ext>
                </a:extLst>
              </a:tr>
              <a:tr h="490763">
                <a:tc>
                  <a:txBody>
                    <a:bodyPr/>
                    <a:lstStyle/>
                    <a:p>
                      <a:pPr marL="0" marR="0" algn="just">
                        <a:lnSpc>
                          <a:spcPct val="110000"/>
                        </a:lnSpc>
                        <a:spcAft>
                          <a:spcPts val="600"/>
                        </a:spcAft>
                      </a:pPr>
                      <a:r>
                        <a:rPr lang="en-US" sz="1600" b="0">
                          <a:solidFill>
                            <a:schemeClr val="bg1"/>
                          </a:solidFill>
                          <a:effectLst/>
                        </a:rPr>
                        <a:t>Transportation</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tabLst>
                          <a:tab pos="2379980" algn="l"/>
                        </a:tabLst>
                      </a:pPr>
                      <a:r>
                        <a:rPr lang="en-US" sz="1600" b="0">
                          <a:solidFill>
                            <a:schemeClr val="bg1"/>
                          </a:solidFill>
                          <a:effectLst/>
                        </a:rPr>
                        <a:t>5000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4223192362"/>
                  </a:ext>
                </a:extLst>
              </a:tr>
              <a:tr h="490763">
                <a:tc>
                  <a:txBody>
                    <a:bodyPr/>
                    <a:lstStyle/>
                    <a:p>
                      <a:pPr marL="0" marR="0" algn="just">
                        <a:lnSpc>
                          <a:spcPct val="110000"/>
                        </a:lnSpc>
                        <a:spcAft>
                          <a:spcPts val="600"/>
                        </a:spcAft>
                      </a:pPr>
                      <a:r>
                        <a:rPr lang="en-US" sz="1600" b="0">
                          <a:solidFill>
                            <a:schemeClr val="bg1"/>
                          </a:solidFill>
                          <a:effectLst/>
                        </a:rPr>
                        <a:t>Other</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5000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46597389"/>
                  </a:ext>
                </a:extLst>
              </a:tr>
              <a:tr h="490763">
                <a:tc>
                  <a:txBody>
                    <a:bodyPr/>
                    <a:lstStyle/>
                    <a:p>
                      <a:pPr marL="0" marR="0" algn="just">
                        <a:lnSpc>
                          <a:spcPct val="110000"/>
                        </a:lnSpc>
                        <a:spcAft>
                          <a:spcPts val="600"/>
                        </a:spcAft>
                      </a:pPr>
                      <a:r>
                        <a:rPr lang="en-US" sz="1600" b="0">
                          <a:solidFill>
                            <a:schemeClr val="bg1"/>
                          </a:solidFill>
                          <a:effectLst/>
                        </a:rPr>
                        <a:t>Total estimated cost</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60000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2942091904"/>
                  </a:ext>
                </a:extLst>
              </a:tr>
            </a:tbl>
          </a:graphicData>
        </a:graphic>
      </p:graphicFrame>
    </p:spTree>
    <p:extLst>
      <p:ext uri="{BB962C8B-B14F-4D97-AF65-F5344CB8AC3E}">
        <p14:creationId xmlns:p14="http://schemas.microsoft.com/office/powerpoint/2010/main" val="10974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55E8-B047-1556-69E3-32545DD3B4D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5E474D-258F-72B8-8045-0AF49D89F44A}"/>
              </a:ext>
            </a:extLst>
          </p:cNvPr>
          <p:cNvSpPr>
            <a:spLocks noGrp="1"/>
          </p:cNvSpPr>
          <p:nvPr>
            <p:ph type="title"/>
          </p:nvPr>
        </p:nvSpPr>
        <p:spPr/>
        <p:txBody>
          <a:bodyPr>
            <a:normAutofit/>
          </a:bodyPr>
          <a:lstStyle/>
          <a:p>
            <a:pPr algn="ctr"/>
            <a:r>
              <a:rPr lang="en-US"/>
              <a:t>References</a:t>
            </a:r>
          </a:p>
        </p:txBody>
      </p:sp>
      <p:sp>
        <p:nvSpPr>
          <p:cNvPr id="2" name="Rectangle 1">
            <a:extLst>
              <a:ext uri="{FF2B5EF4-FFF2-40B4-BE49-F238E27FC236}">
                <a16:creationId xmlns:a16="http://schemas.microsoft.com/office/drawing/2014/main" id="{D465AA9D-3A0A-F299-8D84-E28A29CFEA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IT21802126</a:t>
            </a:r>
            <a:r>
              <a:rPr lang="en-US" sz="1800">
                <a:solidFill>
                  <a:schemeClr val="tx1"/>
                </a:solidFill>
              </a:rPr>
              <a:t>   |   </a:t>
            </a:r>
            <a:r>
              <a:rPr lang="en-US" b="1">
                <a:solidFill>
                  <a:schemeClr val="tx1"/>
                </a:solidFill>
              </a:rPr>
              <a:t>Silva G. M. S. S</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
        <p:nvSpPr>
          <p:cNvPr id="4" name="TextBox 3">
            <a:extLst>
              <a:ext uri="{FF2B5EF4-FFF2-40B4-BE49-F238E27FC236}">
                <a16:creationId xmlns:a16="http://schemas.microsoft.com/office/drawing/2014/main" id="{D87F63E4-4537-C318-D147-FE48B7678E38}"/>
              </a:ext>
            </a:extLst>
          </p:cNvPr>
          <p:cNvSpPr txBox="1"/>
          <p:nvPr/>
        </p:nvSpPr>
        <p:spPr>
          <a:xfrm>
            <a:off x="419100" y="1473518"/>
            <a:ext cx="11353800" cy="4093428"/>
          </a:xfrm>
          <a:prstGeom prst="rect">
            <a:avLst/>
          </a:prstGeom>
          <a:noFill/>
        </p:spPr>
        <p:txBody>
          <a:bodyPr wrap="square" rtlCol="0">
            <a:spAutoFit/>
          </a:bodyPr>
          <a:lstStyle/>
          <a:p>
            <a:r>
              <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[1] J. Z. Y. L. B. W. J. H. Hao Liang, "Automatic Estimation for Visual Quality Changes of Street Space via</a:t>
            </a:r>
          </a:p>
          <a:p>
            <a:r>
              <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Street-View Images and Multimodal Large Language Models," </a:t>
            </a:r>
            <a:r>
              <a:rPr lang="en-US" sz="2000" i="1"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IEEE Journals &amp; Magazine, </a:t>
            </a:r>
            <a:r>
              <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vol. 61, no. 9, </a:t>
            </a:r>
          </a:p>
          <a:p>
            <a:r>
              <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pp. 1-10, 2023. </a:t>
            </a:r>
          </a:p>
          <a:p>
            <a:endParaRPr lang="en-US" sz="2000" kern="100">
              <a:solidFill>
                <a:schemeClr val="bg1"/>
              </a:solidFill>
              <a:latin typeface="Aptos" panose="020B0004020202020204" pitchFamily="34" charset="0"/>
              <a:ea typeface="Aptos" panose="020B0004020202020204" pitchFamily="34" charset="0"/>
              <a:cs typeface="Iskoola Pota" panose="020B0502040204020203" pitchFamily="34" charset="0"/>
            </a:endParaRPr>
          </a:p>
          <a:p>
            <a:endPar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r>
              <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[2] G.-t. A. C. K. C. G. K. </a:t>
            </a:r>
            <a:r>
              <a:rPr lang="en-US" sz="2000" kern="100" err="1">
                <a:solidFill>
                  <a:schemeClr val="bg1"/>
                </a:solidFill>
                <a:effectLst/>
                <a:latin typeface="Aptos" panose="020B0004020202020204" pitchFamily="34" charset="0"/>
                <a:ea typeface="Aptos" panose="020B0004020202020204" pitchFamily="34" charset="0"/>
                <a:cs typeface="Iskoola Pota" panose="020B0502040204020203" pitchFamily="34" charset="0"/>
              </a:rPr>
              <a:t>Daeseung</a:t>
            </a:r>
            <a:r>
              <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 Park, "A Study on Performance Improvement of Prompt Engineering </a:t>
            </a:r>
          </a:p>
          <a:p>
            <a:r>
              <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for Generative AI with a Large Language Model," </a:t>
            </a:r>
            <a:r>
              <a:rPr lang="en-US" sz="2000" i="1"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IEEE Transactions on Neural Networks and Learning Systems, </a:t>
            </a:r>
            <a:r>
              <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vol. 34, no. 12, pp. 1-9, 2023.</a:t>
            </a:r>
          </a:p>
          <a:p>
            <a:endParaRPr lang="en-US" sz="2000" kern="100">
              <a:solidFill>
                <a:schemeClr val="bg1"/>
              </a:solidFill>
              <a:latin typeface="Aptos" panose="020B0004020202020204" pitchFamily="34" charset="0"/>
              <a:ea typeface="Aptos" panose="020B0004020202020204" pitchFamily="34" charset="0"/>
              <a:cs typeface="Iskoola Pota" panose="020B0502040204020203" pitchFamily="34" charset="0"/>
            </a:endParaRPr>
          </a:p>
          <a:p>
            <a:endPar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r>
              <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[3] J. Z. Y. L. Hao Liang, "Automatic Estimation for Visual Quality Changes of Street Space via Street-View Images and Multimodal Large Language Models," </a:t>
            </a:r>
            <a:r>
              <a:rPr lang="en-US" sz="2000" i="1"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IEEE Journals &amp; Magazine, </a:t>
            </a:r>
            <a:r>
              <a:rPr lang="en-US" sz="2000" kern="100">
                <a:solidFill>
                  <a:schemeClr val="bg1"/>
                </a:solidFill>
                <a:effectLst/>
                <a:latin typeface="Aptos" panose="020B0004020202020204" pitchFamily="34" charset="0"/>
                <a:ea typeface="Aptos" panose="020B0004020202020204" pitchFamily="34" charset="0"/>
                <a:cs typeface="Iskoola Pota" panose="020B0502040204020203" pitchFamily="34" charset="0"/>
              </a:rPr>
              <a:t>vol. 61, no. 12, pp. 1-13, 2023. </a:t>
            </a:r>
          </a:p>
        </p:txBody>
      </p:sp>
    </p:spTree>
    <p:extLst>
      <p:ext uri="{BB962C8B-B14F-4D97-AF65-F5344CB8AC3E}">
        <p14:creationId xmlns:p14="http://schemas.microsoft.com/office/powerpoint/2010/main" val="415912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EE75B-2BDB-AC47-38EE-2C8E5DC53AC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6DB020D-AC97-5D34-04D8-E1FEE3EFC0F3}"/>
              </a:ext>
            </a:extLst>
          </p:cNvPr>
          <p:cNvSpPr>
            <a:spLocks noGrp="1"/>
          </p:cNvSpPr>
          <p:nvPr>
            <p:ph type="title"/>
          </p:nvPr>
        </p:nvSpPr>
        <p:spPr/>
        <p:txBody>
          <a:bodyPr>
            <a:normAutofit/>
          </a:bodyPr>
          <a:lstStyle/>
          <a:p>
            <a:r>
              <a:rPr lang="en-US" dirty="0"/>
              <a:t>Research Question</a:t>
            </a:r>
          </a:p>
        </p:txBody>
      </p:sp>
      <p:sp>
        <p:nvSpPr>
          <p:cNvPr id="3" name="Content Placeholder 2">
            <a:extLst>
              <a:ext uri="{FF2B5EF4-FFF2-40B4-BE49-F238E27FC236}">
                <a16:creationId xmlns:a16="http://schemas.microsoft.com/office/drawing/2014/main" id="{EF5282C0-CDAC-FD09-88C8-F2ECCB169862}"/>
              </a:ext>
            </a:extLst>
          </p:cNvPr>
          <p:cNvSpPr>
            <a:spLocks noGrp="1"/>
          </p:cNvSpPr>
          <p:nvPr>
            <p:ph idx="1"/>
          </p:nvPr>
        </p:nvSpPr>
        <p:spPr/>
        <p:txBody>
          <a:bodyPr/>
          <a:lstStyle/>
          <a:p>
            <a:r>
              <a:rPr lang="en-US" dirty="0"/>
              <a:t>How can AI-driven image analysis and IoT-based data collection improve the detection and mitigation of Urban Heat Island effects in urban areas?</a:t>
            </a:r>
          </a:p>
        </p:txBody>
      </p:sp>
      <p:pic>
        <p:nvPicPr>
          <p:cNvPr id="2" name="Picture 2" descr="Questions concept illustration">
            <a:extLst>
              <a:ext uri="{FF2B5EF4-FFF2-40B4-BE49-F238E27FC236}">
                <a16:creationId xmlns:a16="http://schemas.microsoft.com/office/drawing/2014/main" id="{9EF12588-5CAA-FC0D-74A1-5F781823010B}"/>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backgroundRemoval t="10000" b="90000" l="10000" r="90000">
                        <a14:foregroundMark x1="66454" y1="31629" x2="66454" y2="31629"/>
                        <a14:foregroundMark x1="60703" y1="38658" x2="60703" y2="38658"/>
                      </a14:backgroundRemoval>
                    </a14:imgEffect>
                  </a14:imgLayer>
                </a14:imgProps>
              </a:ext>
              <a:ext uri="{28A0092B-C50C-407E-A947-70E740481C1C}">
                <a14:useLocalDpi xmlns:a14="http://schemas.microsoft.com/office/drawing/2010/main" val="0"/>
              </a:ext>
            </a:extLst>
          </a:blip>
          <a:srcRect/>
          <a:stretch>
            <a:fillRect/>
          </a:stretch>
        </p:blipFill>
        <p:spPr bwMode="auto">
          <a:xfrm>
            <a:off x="7188192" y="284996"/>
            <a:ext cx="7064094" cy="706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470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715B2-E28A-C1AE-857D-7DD1FD37239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FD5D75F-EC63-4697-9342-5777E5309DF8}"/>
              </a:ext>
            </a:extLst>
          </p:cNvPr>
          <p:cNvSpPr>
            <a:spLocks noGrp="1"/>
          </p:cNvSpPr>
          <p:nvPr>
            <p:ph type="title"/>
          </p:nvPr>
        </p:nvSpPr>
        <p:spPr>
          <a:xfrm>
            <a:off x="831850" y="1709738"/>
            <a:ext cx="10745634" cy="2852737"/>
          </a:xfrm>
        </p:spPr>
        <p:txBody>
          <a:bodyPr>
            <a:normAutofit/>
          </a:bodyPr>
          <a:lstStyle/>
          <a:p>
            <a:r>
              <a:rPr lang="en-US" sz="5700"/>
              <a:t>IT21802058 | Madhuwantha G K O</a:t>
            </a:r>
          </a:p>
        </p:txBody>
      </p:sp>
      <p:sp>
        <p:nvSpPr>
          <p:cNvPr id="6" name="Text Placeholder 5">
            <a:extLst>
              <a:ext uri="{FF2B5EF4-FFF2-40B4-BE49-F238E27FC236}">
                <a16:creationId xmlns:a16="http://schemas.microsoft.com/office/drawing/2014/main" id="{7CD41236-FC46-94DC-CF63-3D99C20790BA}"/>
              </a:ext>
            </a:extLst>
          </p:cNvPr>
          <p:cNvSpPr>
            <a:spLocks noGrp="1"/>
          </p:cNvSpPr>
          <p:nvPr>
            <p:ph type="body" idx="1"/>
          </p:nvPr>
        </p:nvSpPr>
        <p:spPr/>
        <p:txBody>
          <a:bodyPr vert="horz" lIns="91440" tIns="45720" rIns="91440" bIns="45720" rtlCol="0" anchor="t">
            <a:normAutofit/>
          </a:bodyPr>
          <a:lstStyle/>
          <a:p>
            <a:r>
              <a:rPr lang="en-US">
                <a:solidFill>
                  <a:schemeClr val="tx1"/>
                </a:solidFill>
              </a:rPr>
              <a:t>Software Engineering</a:t>
            </a:r>
            <a:endParaRPr lang="en-US"/>
          </a:p>
          <a:p>
            <a:endParaRPr lang="en-US"/>
          </a:p>
        </p:txBody>
      </p:sp>
      <p:sp>
        <p:nvSpPr>
          <p:cNvPr id="4" name="Rectangle 3">
            <a:extLst>
              <a:ext uri="{FF2B5EF4-FFF2-40B4-BE49-F238E27FC236}">
                <a16:creationId xmlns:a16="http://schemas.microsoft.com/office/drawing/2014/main" id="{BAACEE2C-DF19-5DA4-1F3D-7C2893BEC31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pic>
        <p:nvPicPr>
          <p:cNvPr id="3" name="Picture 2" descr="A person with his arms crossed&#10;&#10;AI-generated content may be incorrect.">
            <a:extLst>
              <a:ext uri="{FF2B5EF4-FFF2-40B4-BE49-F238E27FC236}">
                <a16:creationId xmlns:a16="http://schemas.microsoft.com/office/drawing/2014/main" id="{A21E6F26-BF40-AB8D-BCCE-77C7F3E57BD6}"/>
              </a:ext>
            </a:extLst>
          </p:cNvPr>
          <p:cNvPicPr>
            <a:picLocks noChangeAspect="1" noChangeArrowheads="1"/>
          </p:cNvPicPr>
          <p:nvPr/>
        </p:nvPicPr>
        <p:blipFill rotWithShape="1">
          <a:blip r:embed="rId2"/>
          <a:srcRect l="2347" t="5795" r="-2348" b="7279"/>
          <a:stretch/>
        </p:blipFill>
        <p:spPr bwMode="auto">
          <a:xfrm>
            <a:off x="10134600" y="152400"/>
            <a:ext cx="1981202" cy="2289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42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420D8972-248D-3BAB-7F26-6C5964D3CDC7}"/>
              </a:ext>
            </a:extLst>
          </p:cNvPr>
          <p:cNvSpPr>
            <a:spLocks noGrp="1"/>
          </p:cNvSpPr>
          <p:nvPr/>
        </p:nvSpPr>
        <p:spPr>
          <a:xfrm>
            <a:off x="5851060" y="1073653"/>
            <a:ext cx="6402891" cy="3352916"/>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00" dirty="0">
                <a:solidFill>
                  <a:schemeClr val="bg1"/>
                </a:solidFill>
              </a:rPr>
              <a:t>Real-Time Simulation Tool For Proactive Urban Heat Island Mitigation using Geographic Information System with Digital Twin Technology Integration.</a:t>
            </a:r>
          </a:p>
        </p:txBody>
      </p:sp>
      <p:pic>
        <p:nvPicPr>
          <p:cNvPr id="12" name="Picture 11">
            <a:extLst>
              <a:ext uri="{FF2B5EF4-FFF2-40B4-BE49-F238E27FC236}">
                <a16:creationId xmlns:a16="http://schemas.microsoft.com/office/drawing/2014/main" id="{7A88347D-5C8C-ECB8-AE13-8A0AE1364504}"/>
              </a:ext>
            </a:extLst>
          </p:cNvPr>
          <p:cNvPicPr>
            <a:picLocks noChangeAspect="1"/>
          </p:cNvPicPr>
          <p:nvPr/>
        </p:nvPicPr>
        <p:blipFill>
          <a:blip r:embed="rId2"/>
          <a:srcRect r="8739"/>
          <a:stretch/>
        </p:blipFill>
        <p:spPr>
          <a:xfrm>
            <a:off x="-2530928" y="-1361"/>
            <a:ext cx="7870546" cy="57462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17">
            <a:extLst>
              <a:ext uri="{FF2B5EF4-FFF2-40B4-BE49-F238E27FC236}">
                <a16:creationId xmlns:a16="http://schemas.microsoft.com/office/drawing/2014/main" id="{63A4D629-7B9B-0D09-500A-F6E770D6834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Tree>
    <p:extLst>
      <p:ext uri="{BB962C8B-B14F-4D97-AF65-F5344CB8AC3E}">
        <p14:creationId xmlns:p14="http://schemas.microsoft.com/office/powerpoint/2010/main" val="351349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C49AEE5-E3A2-8FC1-7D55-E8667A1EAFB2}"/>
              </a:ext>
            </a:extLst>
          </p:cNvPr>
          <p:cNvSpPr>
            <a:spLocks noGrp="1"/>
          </p:cNvSpPr>
          <p:nvPr>
            <p:ph type="dt" sz="half" idx="4294967295"/>
          </p:nvPr>
        </p:nvSpPr>
        <p:spPr>
          <a:xfrm>
            <a:off x="838200" y="6356350"/>
            <a:ext cx="2743200" cy="365125"/>
          </a:xfrm>
        </p:spPr>
        <p:txBody>
          <a:bodyPr/>
          <a:lstStyle/>
          <a:p>
            <a:fld id="{AF28BE1E-AE05-42B0-BDF0-9D9EA34B66D3}" type="datetime1">
              <a:rPr lang="en-US"/>
              <a:t>2/15/2025</a:t>
            </a:fld>
            <a:endParaRPr lang="en-US"/>
          </a:p>
        </p:txBody>
      </p:sp>
      <p:sp>
        <p:nvSpPr>
          <p:cNvPr id="4" name="Slide Number Placeholder 3">
            <a:extLst>
              <a:ext uri="{FF2B5EF4-FFF2-40B4-BE49-F238E27FC236}">
                <a16:creationId xmlns:a16="http://schemas.microsoft.com/office/drawing/2014/main" id="{CB651BF6-9CA9-05FF-E9B5-6329D9D13C9A}"/>
              </a:ext>
            </a:extLst>
          </p:cNvPr>
          <p:cNvSpPr>
            <a:spLocks noGrp="1"/>
          </p:cNvSpPr>
          <p:nvPr>
            <p:ph type="sldNum" sz="quarter" idx="4294967295"/>
          </p:nvPr>
        </p:nvSpPr>
        <p:spPr>
          <a:xfrm>
            <a:off x="8610600" y="6356350"/>
            <a:ext cx="2743200" cy="365125"/>
          </a:xfrm>
        </p:spPr>
        <p:txBody>
          <a:bodyPr/>
          <a:lstStyle/>
          <a:p>
            <a:fld id="{4FAB73BC-B049-4115-A692-8D63A059BFB8}" type="slidenum">
              <a:rPr lang="en-US" smtClean="0"/>
              <a:t>52</a:t>
            </a:fld>
            <a:endParaRPr lang="en-US"/>
          </a:p>
        </p:txBody>
      </p:sp>
      <p:sp>
        <p:nvSpPr>
          <p:cNvPr id="6" name="Title 18">
            <a:extLst>
              <a:ext uri="{FF2B5EF4-FFF2-40B4-BE49-F238E27FC236}">
                <a16:creationId xmlns:a16="http://schemas.microsoft.com/office/drawing/2014/main" id="{4543D605-29D9-56B6-5A5D-DFAF064B4570}"/>
              </a:ext>
            </a:extLst>
          </p:cNvPr>
          <p:cNvSpPr txBox="1">
            <a:spLocks/>
          </p:cNvSpPr>
          <p:nvPr/>
        </p:nvSpPr>
        <p:spPr>
          <a:xfrm>
            <a:off x="841917" y="51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u="sng"/>
              <a:t>Introduction</a:t>
            </a:r>
            <a:endParaRPr lang="en-US"/>
          </a:p>
        </p:txBody>
      </p:sp>
      <p:sp>
        <p:nvSpPr>
          <p:cNvPr id="8" name="Content Placeholder 1">
            <a:extLst>
              <a:ext uri="{FF2B5EF4-FFF2-40B4-BE49-F238E27FC236}">
                <a16:creationId xmlns:a16="http://schemas.microsoft.com/office/drawing/2014/main" id="{99099D29-9E4E-E05C-8DA5-EDBABE316AAF}"/>
              </a:ext>
            </a:extLst>
          </p:cNvPr>
          <p:cNvSpPr txBox="1">
            <a:spLocks/>
          </p:cNvSpPr>
          <p:nvPr/>
        </p:nvSpPr>
        <p:spPr>
          <a:xfrm>
            <a:off x="838200" y="1825625"/>
            <a:ext cx="5952893"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Develop a real-time simulation tool to mitigate Urban Heat Island (UHI) effects.</a:t>
            </a:r>
          </a:p>
          <a:p>
            <a:r>
              <a:rPr lang="en-US">
                <a:ea typeface="+mn-lt"/>
                <a:cs typeface="+mn-lt"/>
              </a:rPr>
              <a:t>Enables </a:t>
            </a:r>
            <a:r>
              <a:rPr lang="en-US" b="1">
                <a:ea typeface="+mn-lt"/>
                <a:cs typeface="+mn-lt"/>
              </a:rPr>
              <a:t>proactive decision-making</a:t>
            </a:r>
            <a:r>
              <a:rPr lang="en-US">
                <a:ea typeface="+mn-lt"/>
                <a:cs typeface="+mn-lt"/>
              </a:rPr>
              <a:t> for sustainable urban development</a:t>
            </a:r>
            <a:r>
              <a:rPr lang="en-US"/>
              <a:t>.</a:t>
            </a:r>
          </a:p>
        </p:txBody>
      </p:sp>
      <p:pic>
        <p:nvPicPr>
          <p:cNvPr id="9" name="Picture 8">
            <a:extLst>
              <a:ext uri="{FF2B5EF4-FFF2-40B4-BE49-F238E27FC236}">
                <a16:creationId xmlns:a16="http://schemas.microsoft.com/office/drawing/2014/main" id="{08EE0B91-9D67-14C5-FE43-3B02A0D5B949}"/>
              </a:ext>
            </a:extLst>
          </p:cNvPr>
          <p:cNvPicPr>
            <a:picLocks noChangeAspect="1"/>
          </p:cNvPicPr>
          <p:nvPr/>
        </p:nvPicPr>
        <p:blipFill>
          <a:blip r:embed="rId2"/>
          <a:stretch>
            <a:fillRect/>
          </a:stretch>
        </p:blipFill>
        <p:spPr>
          <a:xfrm>
            <a:off x="7474004" y="2822732"/>
            <a:ext cx="4719958" cy="3534676"/>
          </a:xfrm>
          <a:prstGeom prst="rect">
            <a:avLst/>
          </a:prstGeom>
        </p:spPr>
      </p:pic>
      <p:sp>
        <p:nvSpPr>
          <p:cNvPr id="2" name="Rectangle 1">
            <a:extLst>
              <a:ext uri="{FF2B5EF4-FFF2-40B4-BE49-F238E27FC236}">
                <a16:creationId xmlns:a16="http://schemas.microsoft.com/office/drawing/2014/main" id="{ED405E1F-F2F7-6CFC-CC96-7778FB87E49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Tree>
    <p:extLst>
      <p:ext uri="{BB962C8B-B14F-4D97-AF65-F5344CB8AC3E}">
        <p14:creationId xmlns:p14="http://schemas.microsoft.com/office/powerpoint/2010/main" val="3341028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752C0-4274-A9DA-91BB-CA6979213166}"/>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8BA81E2-8AD6-88D7-4B32-90123A995872}"/>
              </a:ext>
            </a:extLst>
          </p:cNvPr>
          <p:cNvSpPr>
            <a:spLocks noGrp="1"/>
          </p:cNvSpPr>
          <p:nvPr>
            <p:ph type="title"/>
          </p:nvPr>
        </p:nvSpPr>
        <p:spPr/>
        <p:txBody>
          <a:bodyPr>
            <a:normAutofit/>
          </a:bodyPr>
          <a:lstStyle/>
          <a:p>
            <a:r>
              <a:rPr lang="en-US"/>
              <a:t>Research Gap</a:t>
            </a:r>
          </a:p>
        </p:txBody>
      </p:sp>
      <p:graphicFrame>
        <p:nvGraphicFramePr>
          <p:cNvPr id="21" name="Content Placeholder 1">
            <a:extLst>
              <a:ext uri="{FF2B5EF4-FFF2-40B4-BE49-F238E27FC236}">
                <a16:creationId xmlns:a16="http://schemas.microsoft.com/office/drawing/2014/main" id="{7F7DFBDB-E48B-FE8A-83F5-AD3F7B71481E}"/>
              </a:ext>
            </a:extLst>
          </p:cNvPr>
          <p:cNvGraphicFramePr>
            <a:graphicFrameLocks noGrp="1"/>
          </p:cNvGraphicFramePr>
          <p:nvPr>
            <p:ph idx="1"/>
            <p:extLst>
              <p:ext uri="{D42A27DB-BD31-4B8C-83A1-F6EECF244321}">
                <p14:modId xmlns:p14="http://schemas.microsoft.com/office/powerpoint/2010/main" val="2556774074"/>
              </p:ext>
            </p:extLst>
          </p:nvPr>
        </p:nvGraphicFramePr>
        <p:xfrm>
          <a:off x="838200" y="135637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Questions concept illustration">
            <a:extLst>
              <a:ext uri="{FF2B5EF4-FFF2-40B4-BE49-F238E27FC236}">
                <a16:creationId xmlns:a16="http://schemas.microsoft.com/office/drawing/2014/main" id="{ABCD82E5-A61A-D64D-9F49-1480FFFA62CD}"/>
              </a:ext>
            </a:extLst>
          </p:cNvPr>
          <p:cNvPicPr>
            <a:picLocks noChangeAspect="1" noChangeArrowheads="1"/>
          </p:cNvPicPr>
          <p:nvPr/>
        </p:nvPicPr>
        <p:blipFill>
          <a:blip r:embed="rId8">
            <a:alphaModFix amt="50000"/>
            <a:extLst>
              <a:ext uri="{BEBA8EAE-BF5A-486C-A8C5-ECC9F3942E4B}">
                <a14:imgProps xmlns:a14="http://schemas.microsoft.com/office/drawing/2010/main">
                  <a14:imgLayer r:embed="rId9">
                    <a14:imgEffect>
                      <a14:backgroundRemoval t="10000" b="90000" l="10000" r="90000">
                        <a14:foregroundMark x1="66454" y1="31629" x2="66454" y2="31629"/>
                        <a14:foregroundMark x1="60703" y1="38658" x2="60703" y2="38658"/>
                      </a14:backgroundRemoval>
                    </a14:imgEffect>
                  </a14:imgLayer>
                </a14:imgProps>
              </a:ext>
              <a:ext uri="{28A0092B-C50C-407E-A947-70E740481C1C}">
                <a14:useLocalDpi xmlns:a14="http://schemas.microsoft.com/office/drawing/2010/main" val="0"/>
              </a:ext>
            </a:extLst>
          </a:blip>
          <a:srcRect/>
          <a:stretch>
            <a:fillRect/>
          </a:stretch>
        </p:blipFill>
        <p:spPr bwMode="auto">
          <a:xfrm>
            <a:off x="12491325" y="0"/>
            <a:ext cx="7064094" cy="70640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text on a white background&#10;&#10;AI-generated content may be incorrect.">
            <a:extLst>
              <a:ext uri="{FF2B5EF4-FFF2-40B4-BE49-F238E27FC236}">
                <a16:creationId xmlns:a16="http://schemas.microsoft.com/office/drawing/2014/main" id="{FF5FDB1F-F7C8-C2FD-D950-735A044A7CA3}"/>
              </a:ext>
            </a:extLst>
          </p:cNvPr>
          <p:cNvPicPr>
            <a:picLocks noChangeAspect="1"/>
          </p:cNvPicPr>
          <p:nvPr/>
        </p:nvPicPr>
        <p:blipFill>
          <a:blip r:embed="rId10"/>
          <a:stretch>
            <a:fillRect/>
          </a:stretch>
        </p:blipFill>
        <p:spPr>
          <a:xfrm>
            <a:off x="2787623" y="5349240"/>
            <a:ext cx="1557175" cy="833198"/>
          </a:xfrm>
          <a:prstGeom prst="rect">
            <a:avLst/>
          </a:prstGeom>
        </p:spPr>
      </p:pic>
      <p:pic>
        <p:nvPicPr>
          <p:cNvPr id="5" name="Picture 4" descr="A close-up of a white and gold object&#10;&#10;AI-generated content may be incorrect.">
            <a:extLst>
              <a:ext uri="{FF2B5EF4-FFF2-40B4-BE49-F238E27FC236}">
                <a16:creationId xmlns:a16="http://schemas.microsoft.com/office/drawing/2014/main" id="{104AA866-C5AD-2AC9-7C3A-8582C5634691}"/>
              </a:ext>
            </a:extLst>
          </p:cNvPr>
          <p:cNvPicPr>
            <a:picLocks noChangeAspect="1"/>
          </p:cNvPicPr>
          <p:nvPr/>
        </p:nvPicPr>
        <p:blipFill>
          <a:blip r:embed="rId11"/>
          <a:stretch>
            <a:fillRect/>
          </a:stretch>
        </p:blipFill>
        <p:spPr>
          <a:xfrm>
            <a:off x="8027735" y="5349239"/>
            <a:ext cx="1406023" cy="833199"/>
          </a:xfrm>
          <a:prstGeom prst="rect">
            <a:avLst/>
          </a:prstGeom>
        </p:spPr>
      </p:pic>
      <p:sp>
        <p:nvSpPr>
          <p:cNvPr id="6" name="Rectangle 5">
            <a:extLst>
              <a:ext uri="{FF2B5EF4-FFF2-40B4-BE49-F238E27FC236}">
                <a16:creationId xmlns:a16="http://schemas.microsoft.com/office/drawing/2014/main" id="{82A9F88C-4E75-CCCE-83B5-4188D35F1BA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Tree>
    <p:extLst>
      <p:ext uri="{BB962C8B-B14F-4D97-AF65-F5344CB8AC3E}">
        <p14:creationId xmlns:p14="http://schemas.microsoft.com/office/powerpoint/2010/main" val="2549918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7C48A21-C055-E0A6-04B0-236CF6E4F1E7}"/>
              </a:ext>
            </a:extLst>
          </p:cNvPr>
          <p:cNvSpPr>
            <a:spLocks noGrp="1"/>
          </p:cNvSpPr>
          <p:nvPr>
            <p:ph type="dt" sz="half" idx="4294967295"/>
          </p:nvPr>
        </p:nvSpPr>
        <p:spPr>
          <a:xfrm>
            <a:off x="838200" y="6356350"/>
            <a:ext cx="2743200" cy="365125"/>
          </a:xfrm>
        </p:spPr>
        <p:txBody>
          <a:bodyPr/>
          <a:lstStyle/>
          <a:p>
            <a:fld id="{68CCBD2E-6B11-4E3B-9170-AC7FE234DFD0}" type="datetime1">
              <a:rPr lang="en-US"/>
              <a:t>2/15/2025</a:t>
            </a:fld>
            <a:endParaRPr lang="en-US"/>
          </a:p>
        </p:txBody>
      </p:sp>
      <p:sp>
        <p:nvSpPr>
          <p:cNvPr id="5" name="Slide Number Placeholder 4">
            <a:extLst>
              <a:ext uri="{FF2B5EF4-FFF2-40B4-BE49-F238E27FC236}">
                <a16:creationId xmlns:a16="http://schemas.microsoft.com/office/drawing/2014/main" id="{0C132046-5EA5-EE18-508F-D69BE23D2A85}"/>
              </a:ext>
            </a:extLst>
          </p:cNvPr>
          <p:cNvSpPr>
            <a:spLocks noGrp="1"/>
          </p:cNvSpPr>
          <p:nvPr>
            <p:ph type="sldNum" sz="quarter" idx="4294967295"/>
          </p:nvPr>
        </p:nvSpPr>
        <p:spPr>
          <a:xfrm>
            <a:off x="8610600" y="6356350"/>
            <a:ext cx="2743200" cy="365125"/>
          </a:xfrm>
        </p:spPr>
        <p:txBody>
          <a:bodyPr/>
          <a:lstStyle/>
          <a:p>
            <a:fld id="{4FAB73BC-B049-4115-A692-8D63A059BFB8}" type="slidenum">
              <a:rPr lang="en-US" smtClean="0"/>
              <a:pPr/>
              <a:t>54</a:t>
            </a:fld>
            <a:endParaRPr lang="en-US"/>
          </a:p>
        </p:txBody>
      </p:sp>
      <p:sp>
        <p:nvSpPr>
          <p:cNvPr id="7" name="Title 4">
            <a:extLst>
              <a:ext uri="{FF2B5EF4-FFF2-40B4-BE49-F238E27FC236}">
                <a16:creationId xmlns:a16="http://schemas.microsoft.com/office/drawing/2014/main" id="{F9102661-0747-0AE0-94BB-7B063781A4B8}"/>
              </a:ext>
            </a:extLst>
          </p:cNvPr>
          <p:cNvSpPr>
            <a:spLocks noGrp="1"/>
          </p:cNvSpPr>
          <p:nvPr>
            <p:ph type="title"/>
          </p:nvPr>
        </p:nvSpPr>
        <p:spPr>
          <a:xfrm>
            <a:off x="838200" y="365125"/>
            <a:ext cx="10515600" cy="1325563"/>
          </a:xfrm>
        </p:spPr>
        <p:txBody>
          <a:bodyPr>
            <a:normAutofit/>
          </a:bodyPr>
          <a:lstStyle/>
          <a:p>
            <a:r>
              <a:rPr lang="en-US" sz="4000"/>
              <a:t>Research</a:t>
            </a:r>
            <a:r>
              <a:rPr lang="en-US"/>
              <a:t> </a:t>
            </a:r>
            <a:r>
              <a:rPr lang="en-US" sz="4000"/>
              <a:t>Questions</a:t>
            </a:r>
          </a:p>
        </p:txBody>
      </p:sp>
      <p:sp>
        <p:nvSpPr>
          <p:cNvPr id="9" name="Content Placeholder 1">
            <a:extLst>
              <a:ext uri="{FF2B5EF4-FFF2-40B4-BE49-F238E27FC236}">
                <a16:creationId xmlns:a16="http://schemas.microsoft.com/office/drawing/2014/main" id="{9C2B9EAC-04A7-527F-5481-696398D6F7D8}"/>
              </a:ext>
            </a:extLst>
          </p:cNvPr>
          <p:cNvSpPr>
            <a:spLocks noGrp="1"/>
          </p:cNvSpPr>
          <p:nvPr>
            <p:ph idx="1"/>
          </p:nvPr>
        </p:nvSpPr>
        <p:spPr>
          <a:xfrm>
            <a:off x="838200" y="1825625"/>
            <a:ext cx="10515600" cy="4351338"/>
          </a:xfrm>
        </p:spPr>
        <p:txBody>
          <a:bodyPr vert="horz" lIns="91440" tIns="45720" rIns="91440" bIns="45720" rtlCol="0" anchor="t">
            <a:normAutofit lnSpcReduction="10000"/>
          </a:bodyPr>
          <a:lstStyle/>
          <a:p>
            <a:r>
              <a:rPr lang="en-US">
                <a:ea typeface="+mn-lt"/>
                <a:cs typeface="+mn-lt"/>
              </a:rPr>
              <a:t>How can digital twin technology and GIS data be integrated to simulate thermal impacts in urban environments?</a:t>
            </a:r>
          </a:p>
          <a:p>
            <a:r>
              <a:rPr lang="en-US">
                <a:ea typeface="+mn-lt"/>
                <a:cs typeface="+mn-lt"/>
              </a:rPr>
              <a:t>What are the key environmental parameters needed to accurately predict Urban Heat Island (UHI) effects?</a:t>
            </a:r>
          </a:p>
          <a:p>
            <a:r>
              <a:rPr lang="en-US">
                <a:ea typeface="+mn-lt"/>
                <a:cs typeface="+mn-lt"/>
              </a:rPr>
              <a:t>How can a simulation tool provide actionable insights for UHI mitigation and sustainable urban planning?</a:t>
            </a:r>
            <a:endParaRPr lang="en-US"/>
          </a:p>
          <a:p>
            <a:r>
              <a:rPr lang="en-US">
                <a:ea typeface="+mn-lt"/>
                <a:cs typeface="+mn-lt"/>
              </a:rPr>
              <a:t>What algorithms and methodologies can enhance the accuracy of thermal impact simulations?</a:t>
            </a:r>
          </a:p>
          <a:p>
            <a:r>
              <a:rPr lang="en-US">
                <a:ea typeface="+mn-lt"/>
                <a:cs typeface="+mn-lt"/>
              </a:rPr>
              <a:t>How can the tool be designed to support scalability and usability for diverse urban scenarios?</a:t>
            </a:r>
          </a:p>
        </p:txBody>
      </p:sp>
      <p:sp>
        <p:nvSpPr>
          <p:cNvPr id="2" name="Rectangle 1">
            <a:extLst>
              <a:ext uri="{FF2B5EF4-FFF2-40B4-BE49-F238E27FC236}">
                <a16:creationId xmlns:a16="http://schemas.microsoft.com/office/drawing/2014/main" id="{8765B38B-0C9A-7139-191B-9E21254126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Tree>
    <p:extLst>
      <p:ext uri="{BB962C8B-B14F-4D97-AF65-F5344CB8AC3E}">
        <p14:creationId xmlns:p14="http://schemas.microsoft.com/office/powerpoint/2010/main" val="4022167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13800-6DCF-71B9-C7AC-B1C17EC2AD57}"/>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077A17FB-79A8-E802-2B38-DCB8175D94EF}"/>
              </a:ext>
            </a:extLst>
          </p:cNvPr>
          <p:cNvSpPr>
            <a:spLocks noGrp="1"/>
          </p:cNvSpPr>
          <p:nvPr>
            <p:ph type="title"/>
          </p:nvPr>
        </p:nvSpPr>
        <p:spPr/>
        <p:txBody>
          <a:bodyPr>
            <a:normAutofit/>
          </a:bodyPr>
          <a:lstStyle/>
          <a:p>
            <a:r>
              <a:rPr lang="en-US" b="1"/>
              <a:t>Specific and Sub Objectives</a:t>
            </a:r>
          </a:p>
        </p:txBody>
      </p:sp>
      <p:sp>
        <p:nvSpPr>
          <p:cNvPr id="8" name="TextBox 7">
            <a:extLst>
              <a:ext uri="{FF2B5EF4-FFF2-40B4-BE49-F238E27FC236}">
                <a16:creationId xmlns:a16="http://schemas.microsoft.com/office/drawing/2014/main" id="{FD128217-46CD-A72C-8924-3815824C5D03}"/>
              </a:ext>
            </a:extLst>
          </p:cNvPr>
          <p:cNvSpPr txBox="1"/>
          <p:nvPr/>
        </p:nvSpPr>
        <p:spPr>
          <a:xfrm>
            <a:off x="1031750" y="2274838"/>
            <a:ext cx="3835220" cy="3046988"/>
          </a:xfrm>
          <a:prstGeom prst="rect">
            <a:avLst/>
          </a:prstGeom>
          <a:noFill/>
        </p:spPr>
        <p:txBody>
          <a:bodyPr wrap="square" rtlCol="0">
            <a:spAutoFit/>
          </a:bodyPr>
          <a:lstStyle/>
          <a:p>
            <a:pPr algn="ctr"/>
            <a:r>
              <a:rPr lang="en-US" sz="2400">
                <a:solidFill>
                  <a:schemeClr val="bg1"/>
                </a:solidFill>
                <a:latin typeface="Aptos"/>
                <a:cs typeface="Times New Roman"/>
              </a:rPr>
              <a:t>Develop a real-time simulation tool that integrates digital twin models with Geographic Information Systems (GIS) and environmental data to address Urban Heat Island (UHI) mitigation.</a:t>
            </a:r>
            <a:endParaRPr lang="en-US" sz="2400">
              <a:solidFill>
                <a:schemeClr val="bg1"/>
              </a:solidFill>
            </a:endParaRPr>
          </a:p>
        </p:txBody>
      </p:sp>
      <p:sp>
        <p:nvSpPr>
          <p:cNvPr id="9" name="Flowchart: Connector 8">
            <a:extLst>
              <a:ext uri="{FF2B5EF4-FFF2-40B4-BE49-F238E27FC236}">
                <a16:creationId xmlns:a16="http://schemas.microsoft.com/office/drawing/2014/main" id="{E6202A07-43D0-965C-C788-06197033EEE4}"/>
              </a:ext>
            </a:extLst>
          </p:cNvPr>
          <p:cNvSpPr/>
          <p:nvPr/>
        </p:nvSpPr>
        <p:spPr>
          <a:xfrm>
            <a:off x="486186" y="1465894"/>
            <a:ext cx="4802389" cy="4489782"/>
          </a:xfrm>
          <a:prstGeom prst="flowChartConnector">
            <a:avLst/>
          </a:prstGeom>
          <a:noFill/>
          <a:ln w="1905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1">
            <a:extLst>
              <a:ext uri="{FF2B5EF4-FFF2-40B4-BE49-F238E27FC236}">
                <a16:creationId xmlns:a16="http://schemas.microsoft.com/office/drawing/2014/main" id="{ECA81E51-C7E1-F5F2-A3F6-4A3ABFD43A86}"/>
              </a:ext>
            </a:extLst>
          </p:cNvPr>
          <p:cNvSpPr/>
          <p:nvPr/>
        </p:nvSpPr>
        <p:spPr>
          <a:xfrm>
            <a:off x="6639864" y="1552628"/>
            <a:ext cx="45719" cy="4316315"/>
          </a:xfrm>
          <a:prstGeom prst="roundRect">
            <a:avLst>
              <a:gd name="adj" fmla="val 111628"/>
            </a:avLst>
          </a:prstGeom>
          <a:solidFill>
            <a:srgbClr val="D8D4D4"/>
          </a:solidFill>
          <a:ln/>
        </p:spPr>
        <p:txBody>
          <a:bodyPr/>
          <a:lstStyle/>
          <a:p>
            <a:endParaRPr lang="en-US"/>
          </a:p>
        </p:txBody>
      </p:sp>
      <p:sp>
        <p:nvSpPr>
          <p:cNvPr id="11" name="Shape 2">
            <a:extLst>
              <a:ext uri="{FF2B5EF4-FFF2-40B4-BE49-F238E27FC236}">
                <a16:creationId xmlns:a16="http://schemas.microsoft.com/office/drawing/2014/main" id="{4C82AF16-E982-C943-A1FD-3CAFEB96B705}"/>
              </a:ext>
            </a:extLst>
          </p:cNvPr>
          <p:cNvSpPr/>
          <p:nvPr/>
        </p:nvSpPr>
        <p:spPr>
          <a:xfrm>
            <a:off x="6879776" y="2047689"/>
            <a:ext cx="793790" cy="30480"/>
          </a:xfrm>
          <a:prstGeom prst="roundRect">
            <a:avLst>
              <a:gd name="adj" fmla="val 111628"/>
            </a:avLst>
          </a:prstGeom>
          <a:solidFill>
            <a:srgbClr val="D8D4D4"/>
          </a:solidFill>
          <a:ln/>
        </p:spPr>
        <p:txBody>
          <a:bodyPr/>
          <a:lstStyle/>
          <a:p>
            <a:endParaRPr lang="en-US"/>
          </a:p>
        </p:txBody>
      </p:sp>
      <p:sp>
        <p:nvSpPr>
          <p:cNvPr id="12" name="Shape 3">
            <a:extLst>
              <a:ext uri="{FF2B5EF4-FFF2-40B4-BE49-F238E27FC236}">
                <a16:creationId xmlns:a16="http://schemas.microsoft.com/office/drawing/2014/main" id="{C1436014-8628-396F-4FFE-D831E99C3B99}"/>
              </a:ext>
            </a:extLst>
          </p:cNvPr>
          <p:cNvSpPr/>
          <p:nvPr/>
        </p:nvSpPr>
        <p:spPr>
          <a:xfrm>
            <a:off x="6399954" y="1807779"/>
            <a:ext cx="510302" cy="510302"/>
          </a:xfrm>
          <a:prstGeom prst="roundRect">
            <a:avLst>
              <a:gd name="adj" fmla="val 6667"/>
            </a:avLst>
          </a:prstGeom>
          <a:solidFill>
            <a:srgbClr val="F9F7F7"/>
          </a:solidFill>
          <a:ln/>
        </p:spPr>
        <p:txBody>
          <a:bodyPr/>
          <a:lstStyle/>
          <a:p>
            <a:endParaRPr lang="en-US"/>
          </a:p>
        </p:txBody>
      </p:sp>
      <p:sp>
        <p:nvSpPr>
          <p:cNvPr id="13" name="Text 4">
            <a:extLst>
              <a:ext uri="{FF2B5EF4-FFF2-40B4-BE49-F238E27FC236}">
                <a16:creationId xmlns:a16="http://schemas.microsoft.com/office/drawing/2014/main" id="{E04123B0-93CB-5036-1C7A-6A48A861120C}"/>
              </a:ext>
            </a:extLst>
          </p:cNvPr>
          <p:cNvSpPr/>
          <p:nvPr/>
        </p:nvSpPr>
        <p:spPr>
          <a:xfrm>
            <a:off x="6578667" y="1892789"/>
            <a:ext cx="152757"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1</a:t>
            </a:r>
            <a:endParaRPr lang="en-US" sz="2650"/>
          </a:p>
        </p:txBody>
      </p:sp>
      <p:sp>
        <p:nvSpPr>
          <p:cNvPr id="14" name="Text 5">
            <a:extLst>
              <a:ext uri="{FF2B5EF4-FFF2-40B4-BE49-F238E27FC236}">
                <a16:creationId xmlns:a16="http://schemas.microsoft.com/office/drawing/2014/main" id="{72FA84FC-DD67-27C6-4B12-0473253BA41D}"/>
              </a:ext>
            </a:extLst>
          </p:cNvPr>
          <p:cNvSpPr/>
          <p:nvPr/>
        </p:nvSpPr>
        <p:spPr>
          <a:xfrm>
            <a:off x="7743431" y="1908702"/>
            <a:ext cx="7046291" cy="712560"/>
          </a:xfrm>
          <a:prstGeom prst="rect">
            <a:avLst/>
          </a:prstGeom>
          <a:noFill/>
          <a:ln/>
        </p:spPr>
        <p:txBody>
          <a:bodyPr wrap="none" lIns="0" tIns="0" rIns="0" bIns="0" rtlCol="0" anchor="t"/>
          <a:lstStyle/>
          <a:p>
            <a:r>
              <a:rPr lang="en-US" sz="2000">
                <a:solidFill>
                  <a:schemeClr val="bg1"/>
                </a:solidFill>
              </a:rPr>
              <a:t>Development </a:t>
            </a:r>
            <a:r>
              <a:rPr lang="en-US" sz="2000">
                <a:solidFill>
                  <a:schemeClr val="bg1"/>
                </a:solidFill>
                <a:cs typeface="Times New Roman"/>
              </a:rPr>
              <a:t>of the Simulation Tool.</a:t>
            </a:r>
            <a:endParaRPr lang="en-US" sz="2000">
              <a:solidFill>
                <a:schemeClr val="bg1"/>
              </a:solidFill>
            </a:endParaRPr>
          </a:p>
        </p:txBody>
      </p:sp>
      <p:sp>
        <p:nvSpPr>
          <p:cNvPr id="15" name="Shape 7">
            <a:extLst>
              <a:ext uri="{FF2B5EF4-FFF2-40B4-BE49-F238E27FC236}">
                <a16:creationId xmlns:a16="http://schemas.microsoft.com/office/drawing/2014/main" id="{EE184834-15C2-ED38-77DA-D77FE6ABEDA8}"/>
              </a:ext>
            </a:extLst>
          </p:cNvPr>
          <p:cNvSpPr/>
          <p:nvPr/>
        </p:nvSpPr>
        <p:spPr>
          <a:xfrm>
            <a:off x="6879776" y="3034918"/>
            <a:ext cx="793790" cy="30480"/>
          </a:xfrm>
          <a:prstGeom prst="roundRect">
            <a:avLst>
              <a:gd name="adj" fmla="val 111628"/>
            </a:avLst>
          </a:prstGeom>
          <a:solidFill>
            <a:srgbClr val="D8D4D4"/>
          </a:solidFill>
          <a:ln/>
        </p:spPr>
        <p:txBody>
          <a:bodyPr/>
          <a:lstStyle/>
          <a:p>
            <a:endParaRPr lang="en-US"/>
          </a:p>
        </p:txBody>
      </p:sp>
      <p:sp>
        <p:nvSpPr>
          <p:cNvPr id="16" name="Shape 8">
            <a:extLst>
              <a:ext uri="{FF2B5EF4-FFF2-40B4-BE49-F238E27FC236}">
                <a16:creationId xmlns:a16="http://schemas.microsoft.com/office/drawing/2014/main" id="{1256AF8C-094B-F195-3A11-EDB8B771F67A}"/>
              </a:ext>
            </a:extLst>
          </p:cNvPr>
          <p:cNvSpPr/>
          <p:nvPr/>
        </p:nvSpPr>
        <p:spPr>
          <a:xfrm>
            <a:off x="6399954" y="2795005"/>
            <a:ext cx="510302" cy="510302"/>
          </a:xfrm>
          <a:prstGeom prst="roundRect">
            <a:avLst>
              <a:gd name="adj" fmla="val 6667"/>
            </a:avLst>
          </a:prstGeom>
          <a:solidFill>
            <a:srgbClr val="F9F7F7"/>
          </a:solidFill>
          <a:ln/>
        </p:spPr>
        <p:txBody>
          <a:bodyPr/>
          <a:lstStyle/>
          <a:p>
            <a:endParaRPr lang="en-US"/>
          </a:p>
        </p:txBody>
      </p:sp>
      <p:sp>
        <p:nvSpPr>
          <p:cNvPr id="17" name="Text 9">
            <a:extLst>
              <a:ext uri="{FF2B5EF4-FFF2-40B4-BE49-F238E27FC236}">
                <a16:creationId xmlns:a16="http://schemas.microsoft.com/office/drawing/2014/main" id="{6EFE7D4A-F6E9-2883-B3EE-DD02C858C20F}"/>
              </a:ext>
            </a:extLst>
          </p:cNvPr>
          <p:cNvSpPr/>
          <p:nvPr/>
        </p:nvSpPr>
        <p:spPr>
          <a:xfrm>
            <a:off x="6545211" y="2880015"/>
            <a:ext cx="219789"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2</a:t>
            </a:r>
            <a:endParaRPr lang="en-US" sz="2650"/>
          </a:p>
        </p:txBody>
      </p:sp>
      <p:sp>
        <p:nvSpPr>
          <p:cNvPr id="18" name="Text 10">
            <a:extLst>
              <a:ext uri="{FF2B5EF4-FFF2-40B4-BE49-F238E27FC236}">
                <a16:creationId xmlns:a16="http://schemas.microsoft.com/office/drawing/2014/main" id="{34A85A8F-226D-6713-20C2-8A3A732982EA}"/>
              </a:ext>
            </a:extLst>
          </p:cNvPr>
          <p:cNvSpPr/>
          <p:nvPr/>
        </p:nvSpPr>
        <p:spPr>
          <a:xfrm>
            <a:off x="7780889" y="2875233"/>
            <a:ext cx="5486638" cy="354330"/>
          </a:xfrm>
          <a:prstGeom prst="rect">
            <a:avLst/>
          </a:prstGeom>
          <a:noFill/>
          <a:ln/>
        </p:spPr>
        <p:txBody>
          <a:bodyPr wrap="none" lIns="0" tIns="0" rIns="0" bIns="0" rtlCol="0" anchor="t"/>
          <a:lstStyle/>
          <a:p>
            <a:r>
              <a:rPr lang="en-US" sz="2000">
                <a:solidFill>
                  <a:schemeClr val="bg1"/>
                </a:solidFill>
              </a:rPr>
              <a:t>Integration </a:t>
            </a:r>
            <a:r>
              <a:rPr lang="en-US" sz="2000">
                <a:solidFill>
                  <a:schemeClr val="bg1"/>
                </a:solidFill>
                <a:latin typeface="Aptos"/>
                <a:cs typeface="Times New Roman"/>
              </a:rPr>
              <a:t>of Environmental Data.</a:t>
            </a:r>
            <a:endParaRPr lang="en-US" sz="2000">
              <a:solidFill>
                <a:schemeClr val="bg1"/>
              </a:solidFill>
            </a:endParaRPr>
          </a:p>
        </p:txBody>
      </p:sp>
      <p:sp>
        <p:nvSpPr>
          <p:cNvPr id="20" name="Shape 12">
            <a:extLst>
              <a:ext uri="{FF2B5EF4-FFF2-40B4-BE49-F238E27FC236}">
                <a16:creationId xmlns:a16="http://schemas.microsoft.com/office/drawing/2014/main" id="{601E564B-5CA4-3809-0422-3B1F4C05123F}"/>
              </a:ext>
            </a:extLst>
          </p:cNvPr>
          <p:cNvSpPr/>
          <p:nvPr/>
        </p:nvSpPr>
        <p:spPr>
          <a:xfrm>
            <a:off x="6879776" y="5115216"/>
            <a:ext cx="793790" cy="30480"/>
          </a:xfrm>
          <a:prstGeom prst="roundRect">
            <a:avLst>
              <a:gd name="adj" fmla="val 111628"/>
            </a:avLst>
          </a:prstGeom>
          <a:solidFill>
            <a:srgbClr val="D8D4D4"/>
          </a:solidFill>
          <a:ln/>
        </p:spPr>
        <p:txBody>
          <a:bodyPr/>
          <a:lstStyle/>
          <a:p>
            <a:endParaRPr lang="en-US"/>
          </a:p>
        </p:txBody>
      </p:sp>
      <p:sp>
        <p:nvSpPr>
          <p:cNvPr id="21" name="Shape 13">
            <a:extLst>
              <a:ext uri="{FF2B5EF4-FFF2-40B4-BE49-F238E27FC236}">
                <a16:creationId xmlns:a16="http://schemas.microsoft.com/office/drawing/2014/main" id="{27FFC1AE-60AF-1589-CFCB-5E279556F279}"/>
              </a:ext>
            </a:extLst>
          </p:cNvPr>
          <p:cNvSpPr/>
          <p:nvPr/>
        </p:nvSpPr>
        <p:spPr>
          <a:xfrm>
            <a:off x="6399954" y="3824270"/>
            <a:ext cx="510302" cy="510302"/>
          </a:xfrm>
          <a:prstGeom prst="roundRect">
            <a:avLst>
              <a:gd name="adj" fmla="val 6667"/>
            </a:avLst>
          </a:prstGeom>
          <a:solidFill>
            <a:srgbClr val="F9F7F7"/>
          </a:solidFill>
          <a:ln/>
        </p:spPr>
        <p:txBody>
          <a:bodyPr/>
          <a:lstStyle/>
          <a:p>
            <a:endParaRPr lang="en-US"/>
          </a:p>
        </p:txBody>
      </p:sp>
      <p:sp>
        <p:nvSpPr>
          <p:cNvPr id="22" name="Text 14">
            <a:extLst>
              <a:ext uri="{FF2B5EF4-FFF2-40B4-BE49-F238E27FC236}">
                <a16:creationId xmlns:a16="http://schemas.microsoft.com/office/drawing/2014/main" id="{9B5899E8-608B-8CD7-FB85-77FE30EE6F48}"/>
              </a:ext>
            </a:extLst>
          </p:cNvPr>
          <p:cNvSpPr/>
          <p:nvPr/>
        </p:nvSpPr>
        <p:spPr>
          <a:xfrm>
            <a:off x="6548902" y="3909280"/>
            <a:ext cx="212288"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3</a:t>
            </a:r>
            <a:endParaRPr lang="en-US" sz="2650"/>
          </a:p>
        </p:txBody>
      </p:sp>
      <p:sp>
        <p:nvSpPr>
          <p:cNvPr id="23" name="Text 20">
            <a:extLst>
              <a:ext uri="{FF2B5EF4-FFF2-40B4-BE49-F238E27FC236}">
                <a16:creationId xmlns:a16="http://schemas.microsoft.com/office/drawing/2014/main" id="{823F9671-C649-8CFA-6DF4-4CDAD30B9884}"/>
              </a:ext>
            </a:extLst>
          </p:cNvPr>
          <p:cNvSpPr/>
          <p:nvPr/>
        </p:nvSpPr>
        <p:spPr>
          <a:xfrm>
            <a:off x="7780889" y="4988020"/>
            <a:ext cx="3286006" cy="354330"/>
          </a:xfrm>
          <a:prstGeom prst="rect">
            <a:avLst/>
          </a:prstGeom>
          <a:noFill/>
          <a:ln/>
        </p:spPr>
        <p:txBody>
          <a:bodyPr wrap="none" lIns="0" tIns="0" rIns="0" bIns="0" rtlCol="0" anchor="t"/>
          <a:lstStyle/>
          <a:p>
            <a:pPr marL="0" indent="0" algn="l">
              <a:lnSpc>
                <a:spcPts val="2750"/>
              </a:lnSpc>
              <a:buNone/>
            </a:pPr>
            <a:r>
              <a:rPr lang="en-US" sz="2000">
                <a:solidFill>
                  <a:schemeClr val="bg1"/>
                </a:solidFill>
              </a:rPr>
              <a:t>Validation and </a:t>
            </a:r>
            <a:r>
              <a:rPr lang="en-US" sz="2000">
                <a:solidFill>
                  <a:schemeClr val="bg1"/>
                </a:solidFill>
                <a:latin typeface="Aptos"/>
                <a:cs typeface="Times New Roman"/>
              </a:rPr>
              <a:t>Refinement.</a:t>
            </a:r>
            <a:endParaRPr lang="en-US" sz="2000">
              <a:solidFill>
                <a:schemeClr val="bg1"/>
              </a:solidFill>
            </a:endParaRPr>
          </a:p>
        </p:txBody>
      </p:sp>
      <p:sp>
        <p:nvSpPr>
          <p:cNvPr id="24" name="Shape 13">
            <a:extLst>
              <a:ext uri="{FF2B5EF4-FFF2-40B4-BE49-F238E27FC236}">
                <a16:creationId xmlns:a16="http://schemas.microsoft.com/office/drawing/2014/main" id="{05053C3E-2569-1552-4622-5DA60A92DDD8}"/>
              </a:ext>
            </a:extLst>
          </p:cNvPr>
          <p:cNvSpPr/>
          <p:nvPr/>
        </p:nvSpPr>
        <p:spPr>
          <a:xfrm>
            <a:off x="6405211" y="4796475"/>
            <a:ext cx="510302" cy="510302"/>
          </a:xfrm>
          <a:prstGeom prst="roundRect">
            <a:avLst>
              <a:gd name="adj" fmla="val 6667"/>
            </a:avLst>
          </a:prstGeom>
          <a:solidFill>
            <a:srgbClr val="F9F7F7"/>
          </a:solidFill>
          <a:ln/>
        </p:spPr>
        <p:txBody>
          <a:bodyPr/>
          <a:lstStyle/>
          <a:p>
            <a:endParaRPr lang="en-US"/>
          </a:p>
        </p:txBody>
      </p:sp>
      <p:sp>
        <p:nvSpPr>
          <p:cNvPr id="25" name="Text 14">
            <a:extLst>
              <a:ext uri="{FF2B5EF4-FFF2-40B4-BE49-F238E27FC236}">
                <a16:creationId xmlns:a16="http://schemas.microsoft.com/office/drawing/2014/main" id="{188B6919-2A49-C99A-FD16-E4951905980D}"/>
              </a:ext>
            </a:extLst>
          </p:cNvPr>
          <p:cNvSpPr/>
          <p:nvPr/>
        </p:nvSpPr>
        <p:spPr>
          <a:xfrm>
            <a:off x="6554159" y="4881485"/>
            <a:ext cx="212288" cy="340281"/>
          </a:xfrm>
          <a:prstGeom prst="rect">
            <a:avLst/>
          </a:prstGeom>
          <a:noFill/>
          <a:ln/>
        </p:spPr>
        <p:txBody>
          <a:bodyPr wrap="none" lIns="0" tIns="0" rIns="0" bIns="0" rtlCol="0" anchor="t"/>
          <a:lstStyle/>
          <a:p>
            <a:pPr marL="0" indent="0" algn="ctr">
              <a:lnSpc>
                <a:spcPts val="2650"/>
              </a:lnSpc>
              <a:buNone/>
            </a:pPr>
            <a:r>
              <a:rPr lang="en-US" sz="2650">
                <a:solidFill>
                  <a:srgbClr val="504C49"/>
                </a:solidFill>
                <a:latin typeface="Platypi Medium" pitchFamily="34" charset="0"/>
                <a:ea typeface="Platypi Medium" pitchFamily="34" charset="-122"/>
                <a:cs typeface="Platypi Medium" pitchFamily="34" charset="-120"/>
              </a:rPr>
              <a:t>4</a:t>
            </a:r>
            <a:endParaRPr lang="en-US" sz="2650"/>
          </a:p>
        </p:txBody>
      </p:sp>
      <p:sp>
        <p:nvSpPr>
          <p:cNvPr id="26" name="Shape 12">
            <a:extLst>
              <a:ext uri="{FF2B5EF4-FFF2-40B4-BE49-F238E27FC236}">
                <a16:creationId xmlns:a16="http://schemas.microsoft.com/office/drawing/2014/main" id="{3A6069DE-07C2-3E95-FC62-913BD3FC0254}"/>
              </a:ext>
            </a:extLst>
          </p:cNvPr>
          <p:cNvSpPr/>
          <p:nvPr/>
        </p:nvSpPr>
        <p:spPr>
          <a:xfrm>
            <a:off x="6906056" y="4006378"/>
            <a:ext cx="793790" cy="30480"/>
          </a:xfrm>
          <a:prstGeom prst="roundRect">
            <a:avLst>
              <a:gd name="adj" fmla="val 111628"/>
            </a:avLst>
          </a:prstGeom>
          <a:solidFill>
            <a:srgbClr val="D8D4D4"/>
          </a:solidFill>
          <a:ln/>
        </p:spPr>
        <p:txBody>
          <a:bodyPr/>
          <a:lstStyle/>
          <a:p>
            <a:endParaRPr lang="en-US"/>
          </a:p>
        </p:txBody>
      </p:sp>
      <p:sp>
        <p:nvSpPr>
          <p:cNvPr id="27" name="Text 20">
            <a:extLst>
              <a:ext uri="{FF2B5EF4-FFF2-40B4-BE49-F238E27FC236}">
                <a16:creationId xmlns:a16="http://schemas.microsoft.com/office/drawing/2014/main" id="{FBD5EDB0-E3D5-79DB-DEBA-1D96C068AAFF}"/>
              </a:ext>
            </a:extLst>
          </p:cNvPr>
          <p:cNvSpPr/>
          <p:nvPr/>
        </p:nvSpPr>
        <p:spPr>
          <a:xfrm>
            <a:off x="7787675" y="3847203"/>
            <a:ext cx="3286006" cy="354330"/>
          </a:xfrm>
          <a:prstGeom prst="rect">
            <a:avLst/>
          </a:prstGeom>
          <a:noFill/>
          <a:ln/>
        </p:spPr>
        <p:txBody>
          <a:bodyPr wrap="none" lIns="0" tIns="0" rIns="0" bIns="0" rtlCol="0" anchor="t"/>
          <a:lstStyle/>
          <a:p>
            <a:r>
              <a:rPr lang="en-US" sz="2000">
                <a:solidFill>
                  <a:schemeClr val="bg1"/>
                </a:solidFill>
              </a:rPr>
              <a:t>Thermal </a:t>
            </a:r>
            <a:r>
              <a:rPr lang="en-US" sz="2000">
                <a:solidFill>
                  <a:schemeClr val="bg1"/>
                </a:solidFill>
                <a:latin typeface="Aptos"/>
                <a:cs typeface="Times New Roman"/>
              </a:rPr>
              <a:t>Impact Analysis.</a:t>
            </a:r>
            <a:endParaRPr lang="en-US" sz="2000">
              <a:solidFill>
                <a:schemeClr val="bg1"/>
              </a:solidFill>
            </a:endParaRPr>
          </a:p>
        </p:txBody>
      </p:sp>
      <p:sp>
        <p:nvSpPr>
          <p:cNvPr id="2" name="Rectangle 1">
            <a:extLst>
              <a:ext uri="{FF2B5EF4-FFF2-40B4-BE49-F238E27FC236}">
                <a16:creationId xmlns:a16="http://schemas.microsoft.com/office/drawing/2014/main" id="{67264CD1-B4CB-E0BF-C1A6-727ABBD9E3A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Tree>
    <p:extLst>
      <p:ext uri="{BB962C8B-B14F-4D97-AF65-F5344CB8AC3E}">
        <p14:creationId xmlns:p14="http://schemas.microsoft.com/office/powerpoint/2010/main" val="1534588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03FC8-9A08-B91B-153E-99DE4BEF7EF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FA5DB6-42F2-60AF-1D65-C2B07228FA78}"/>
              </a:ext>
            </a:extLst>
          </p:cNvPr>
          <p:cNvSpPr>
            <a:spLocks noGrp="1"/>
          </p:cNvSpPr>
          <p:nvPr>
            <p:ph type="title"/>
          </p:nvPr>
        </p:nvSpPr>
        <p:spPr>
          <a:xfrm>
            <a:off x="4521200" y="-291042"/>
            <a:ext cx="10462683" cy="1283230"/>
          </a:xfrm>
        </p:spPr>
        <p:txBody>
          <a:bodyPr>
            <a:normAutofit/>
          </a:bodyPr>
          <a:lstStyle/>
          <a:p>
            <a:r>
              <a:rPr lang="en-US" u="sng"/>
              <a:t>Methodology</a:t>
            </a:r>
          </a:p>
        </p:txBody>
      </p:sp>
      <p:sp>
        <p:nvSpPr>
          <p:cNvPr id="4" name="Rectangle 3">
            <a:extLst>
              <a:ext uri="{FF2B5EF4-FFF2-40B4-BE49-F238E27FC236}">
                <a16:creationId xmlns:a16="http://schemas.microsoft.com/office/drawing/2014/main" id="{08C02113-D70E-467D-F6E1-D98ABC1B7EA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a:solidFill>
                  <a:schemeClr val="tx1"/>
                </a:solidFill>
              </a:rPr>
              <a:t> </a:t>
            </a:r>
            <a:r>
              <a:rPr lang="en-US" b="1" err="1">
                <a:solidFill>
                  <a:schemeClr val="tx1"/>
                </a:solidFill>
              </a:rPr>
              <a:t>Madhuwantha</a:t>
            </a:r>
            <a:r>
              <a:rPr lang="en-US" b="1">
                <a:solidFill>
                  <a:schemeClr val="tx1"/>
                </a:solidFill>
              </a:rPr>
              <a:t> G K O </a:t>
            </a:r>
            <a:r>
              <a:rPr lang="en-US" sz="1800" b="1">
                <a:solidFill>
                  <a:schemeClr val="tx1"/>
                </a:solidFill>
              </a:rPr>
              <a:t>  </a:t>
            </a:r>
            <a:r>
              <a:rPr lang="en-US" sz="1800">
                <a:solidFill>
                  <a:schemeClr val="tx1"/>
                </a:solidFill>
              </a:rPr>
              <a:t>|   </a:t>
            </a:r>
            <a:r>
              <a:rPr lang="en-US">
                <a:solidFill>
                  <a:schemeClr val="tx1"/>
                </a:solidFill>
              </a:rPr>
              <a:t>R25 - 002</a:t>
            </a:r>
          </a:p>
        </p:txBody>
      </p:sp>
      <p:pic>
        <p:nvPicPr>
          <p:cNvPr id="8" name="Picture 7" descr="A diagram of a computer&#10;&#10;AI-generated content may be incorrect.">
            <a:extLst>
              <a:ext uri="{FF2B5EF4-FFF2-40B4-BE49-F238E27FC236}">
                <a16:creationId xmlns:a16="http://schemas.microsoft.com/office/drawing/2014/main" id="{D48FC4A7-EB49-1CF9-BE93-137138090AC9}"/>
              </a:ext>
            </a:extLst>
          </p:cNvPr>
          <p:cNvPicPr>
            <a:picLocks noChangeAspect="1"/>
          </p:cNvPicPr>
          <p:nvPr/>
        </p:nvPicPr>
        <p:blipFill>
          <a:blip r:embed="rId2"/>
          <a:stretch>
            <a:fillRect/>
          </a:stretch>
        </p:blipFill>
        <p:spPr>
          <a:xfrm>
            <a:off x="1788583" y="1189303"/>
            <a:ext cx="9038165" cy="5082644"/>
          </a:xfrm>
          <a:prstGeom prst="rect">
            <a:avLst/>
          </a:prstGeom>
        </p:spPr>
      </p:pic>
      <p:sp>
        <p:nvSpPr>
          <p:cNvPr id="9" name="TextBox 8">
            <a:extLst>
              <a:ext uri="{FF2B5EF4-FFF2-40B4-BE49-F238E27FC236}">
                <a16:creationId xmlns:a16="http://schemas.microsoft.com/office/drawing/2014/main" id="{2E2BA977-BD8C-560E-7D45-C618049C74BC}"/>
              </a:ext>
            </a:extLst>
          </p:cNvPr>
          <p:cNvSpPr txBox="1"/>
          <p:nvPr/>
        </p:nvSpPr>
        <p:spPr>
          <a:xfrm>
            <a:off x="730252" y="677334"/>
            <a:ext cx="11461747" cy="102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0"/>
              </a:spcBef>
            </a:pPr>
            <a:r>
              <a:rPr lang="en-US" sz="3200">
                <a:solidFill>
                  <a:srgbClr val="FFFFFF"/>
                </a:solidFill>
                <a:latin typeface="Aptos Display"/>
              </a:rPr>
              <a:t>System Diagram</a:t>
            </a:r>
            <a:endParaRPr lang="en-US" sz="3200">
              <a:latin typeface="Aptos Display"/>
            </a:endParaRPr>
          </a:p>
          <a:p>
            <a:endParaRPr lang="en-US" sz="3200"/>
          </a:p>
        </p:txBody>
      </p:sp>
    </p:spTree>
    <p:extLst>
      <p:ext uri="{BB962C8B-B14F-4D97-AF65-F5344CB8AC3E}">
        <p14:creationId xmlns:p14="http://schemas.microsoft.com/office/powerpoint/2010/main" val="345205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C1FEF-A96A-B14E-F430-F1FA6C1730E5}"/>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C89BBE99-FBDB-82E4-07C5-2D0BB2223919}"/>
              </a:ext>
            </a:extLst>
          </p:cNvPr>
          <p:cNvSpPr/>
          <p:nvPr/>
        </p:nvSpPr>
        <p:spPr>
          <a:xfrm>
            <a:off x="8724420" y="1190283"/>
            <a:ext cx="3225800" cy="427302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FFFFFF"/>
              </a:solidFill>
            </a:endParaRPr>
          </a:p>
        </p:txBody>
      </p:sp>
      <p:sp>
        <p:nvSpPr>
          <p:cNvPr id="19" name="Rectangle: Rounded Corners 18">
            <a:extLst>
              <a:ext uri="{FF2B5EF4-FFF2-40B4-BE49-F238E27FC236}">
                <a16:creationId xmlns:a16="http://schemas.microsoft.com/office/drawing/2014/main" id="{A556A77F-A04E-3B38-E628-3693CA5DFC59}"/>
              </a:ext>
            </a:extLst>
          </p:cNvPr>
          <p:cNvSpPr/>
          <p:nvPr/>
        </p:nvSpPr>
        <p:spPr>
          <a:xfrm>
            <a:off x="5906457" y="2081679"/>
            <a:ext cx="3225800" cy="427302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FFFFFF"/>
              </a:solidFill>
            </a:endParaRPr>
          </a:p>
        </p:txBody>
      </p:sp>
      <p:sp>
        <p:nvSpPr>
          <p:cNvPr id="17" name="Rectangle: Rounded Corners 16">
            <a:extLst>
              <a:ext uri="{FF2B5EF4-FFF2-40B4-BE49-F238E27FC236}">
                <a16:creationId xmlns:a16="http://schemas.microsoft.com/office/drawing/2014/main" id="{F3D8B60E-8B7D-261C-CDD5-A474C5BAA4E4}"/>
              </a:ext>
            </a:extLst>
          </p:cNvPr>
          <p:cNvSpPr/>
          <p:nvPr/>
        </p:nvSpPr>
        <p:spPr>
          <a:xfrm>
            <a:off x="3002231" y="1190284"/>
            <a:ext cx="3225800" cy="42730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FFFFFF"/>
              </a:solidFill>
            </a:endParaRPr>
          </a:p>
        </p:txBody>
      </p:sp>
      <p:sp>
        <p:nvSpPr>
          <p:cNvPr id="16" name="Rectangle: Rounded Corners 15">
            <a:extLst>
              <a:ext uri="{FF2B5EF4-FFF2-40B4-BE49-F238E27FC236}">
                <a16:creationId xmlns:a16="http://schemas.microsoft.com/office/drawing/2014/main" id="{CC8AEB8D-98EC-F997-6CD5-7259D176111B}"/>
              </a:ext>
            </a:extLst>
          </p:cNvPr>
          <p:cNvSpPr/>
          <p:nvPr/>
        </p:nvSpPr>
        <p:spPr>
          <a:xfrm>
            <a:off x="213025" y="1937907"/>
            <a:ext cx="3225800" cy="4273021"/>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DC6540A0-A651-543C-B263-7794A3A9250D}"/>
              </a:ext>
            </a:extLst>
          </p:cNvPr>
          <p:cNvSpPr>
            <a:spLocks noGrp="1"/>
          </p:cNvSpPr>
          <p:nvPr>
            <p:ph type="title"/>
          </p:nvPr>
        </p:nvSpPr>
        <p:spPr>
          <a:xfrm>
            <a:off x="785283" y="-5292"/>
            <a:ext cx="10515600" cy="1325563"/>
          </a:xfrm>
        </p:spPr>
        <p:txBody>
          <a:bodyPr>
            <a:normAutofit/>
          </a:bodyPr>
          <a:lstStyle/>
          <a:p>
            <a:r>
              <a:rPr lang="en-US" sz="4000">
                <a:solidFill>
                  <a:srgbClr val="FFFFFF"/>
                </a:solidFill>
              </a:rPr>
              <a:t>Technologies to be used</a:t>
            </a:r>
            <a:endParaRPr lang="en-US">
              <a:solidFill>
                <a:srgbClr val="FFFFFF"/>
              </a:solidFill>
            </a:endParaRPr>
          </a:p>
        </p:txBody>
      </p:sp>
      <p:sp>
        <p:nvSpPr>
          <p:cNvPr id="4" name="Rectangle 3">
            <a:extLst>
              <a:ext uri="{FF2B5EF4-FFF2-40B4-BE49-F238E27FC236}">
                <a16:creationId xmlns:a16="http://schemas.microsoft.com/office/drawing/2014/main" id="{63B808C9-9443-4F6F-515F-20664EDC50C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rgbClr val="FFFFFF"/>
                </a:solidFill>
              </a:rPr>
              <a:t>IT21802058</a:t>
            </a:r>
            <a:r>
              <a:rPr lang="en-US" sz="1800">
                <a:solidFill>
                  <a:srgbClr val="FFFFFF"/>
                </a:solidFill>
              </a:rPr>
              <a:t> |  </a:t>
            </a:r>
            <a:r>
              <a:rPr lang="en-US">
                <a:solidFill>
                  <a:srgbClr val="FFFFFF"/>
                </a:solidFill>
              </a:rPr>
              <a:t> </a:t>
            </a:r>
            <a:r>
              <a:rPr lang="en-US" b="1" err="1">
                <a:solidFill>
                  <a:srgbClr val="FFFFFF"/>
                </a:solidFill>
              </a:rPr>
              <a:t>Madhuwantha</a:t>
            </a:r>
            <a:r>
              <a:rPr lang="en-US" b="1">
                <a:solidFill>
                  <a:srgbClr val="FFFFFF"/>
                </a:solidFill>
              </a:rPr>
              <a:t> G K O </a:t>
            </a:r>
            <a:r>
              <a:rPr lang="en-US" sz="1800" b="1">
                <a:solidFill>
                  <a:srgbClr val="FFFFFF"/>
                </a:solidFill>
              </a:rPr>
              <a:t>  </a:t>
            </a:r>
            <a:r>
              <a:rPr lang="en-US" sz="1800">
                <a:solidFill>
                  <a:srgbClr val="FFFFFF"/>
                </a:solidFill>
              </a:rPr>
              <a:t>|   </a:t>
            </a:r>
            <a:r>
              <a:rPr lang="en-US">
                <a:solidFill>
                  <a:srgbClr val="FFFFFF"/>
                </a:solidFill>
              </a:rPr>
              <a:t>R25 - 002</a:t>
            </a:r>
          </a:p>
        </p:txBody>
      </p:sp>
      <p:sp>
        <p:nvSpPr>
          <p:cNvPr id="8" name="TextBox 7">
            <a:extLst>
              <a:ext uri="{FF2B5EF4-FFF2-40B4-BE49-F238E27FC236}">
                <a16:creationId xmlns:a16="http://schemas.microsoft.com/office/drawing/2014/main" id="{FCC0BC65-4E23-3F99-AB75-024B02FE0E8F}"/>
              </a:ext>
            </a:extLst>
          </p:cNvPr>
          <p:cNvSpPr txBox="1"/>
          <p:nvPr/>
        </p:nvSpPr>
        <p:spPr>
          <a:xfrm>
            <a:off x="399970" y="2238275"/>
            <a:ext cx="268852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     	Tools and 	Software’s  </a:t>
            </a:r>
          </a:p>
          <a:p>
            <a:endParaRPr lang="en-US">
              <a:solidFill>
                <a:srgbClr val="FFFFFF"/>
              </a:solidFill>
            </a:endParaRPr>
          </a:p>
          <a:p>
            <a:endParaRPr lang="en-US">
              <a:solidFill>
                <a:srgbClr val="FFFFFF"/>
              </a:solidFill>
            </a:endParaRPr>
          </a:p>
          <a:p>
            <a:pPr marL="342900" indent="-342900">
              <a:buAutoNum type="arabicPeriod"/>
            </a:pPr>
            <a:r>
              <a:rPr lang="en-US">
                <a:solidFill>
                  <a:srgbClr val="FFFFFF"/>
                </a:solidFill>
              </a:rPr>
              <a:t>AutoCAD</a:t>
            </a:r>
          </a:p>
          <a:p>
            <a:pPr marL="342900" indent="-342900">
              <a:buAutoNum type="arabicPeriod"/>
            </a:pPr>
            <a:r>
              <a:rPr lang="en-US">
                <a:solidFill>
                  <a:srgbClr val="FFFFFF"/>
                </a:solidFill>
              </a:rPr>
              <a:t>Revit</a:t>
            </a:r>
          </a:p>
          <a:p>
            <a:pPr marL="342900" indent="-342900">
              <a:buAutoNum type="arabicPeriod"/>
            </a:pPr>
            <a:r>
              <a:rPr lang="en-US">
                <a:solidFill>
                  <a:srgbClr val="FFFFFF"/>
                </a:solidFill>
              </a:rPr>
              <a:t>QGIS</a:t>
            </a:r>
          </a:p>
          <a:p>
            <a:pPr marL="342900" indent="-342900">
              <a:buAutoNum type="arabicPeriod"/>
            </a:pPr>
            <a:r>
              <a:rPr lang="en-US">
                <a:solidFill>
                  <a:srgbClr val="FFFFFF"/>
                </a:solidFill>
              </a:rPr>
              <a:t>ARCGIS</a:t>
            </a:r>
          </a:p>
          <a:p>
            <a:pPr marL="342900" indent="-342900">
              <a:buAutoNum type="arabicPeriod"/>
            </a:pPr>
            <a:r>
              <a:rPr lang="en-US">
                <a:solidFill>
                  <a:srgbClr val="FFFFFF"/>
                </a:solidFill>
              </a:rPr>
              <a:t>ENVI-met</a:t>
            </a:r>
          </a:p>
          <a:p>
            <a:pPr marL="342900" indent="-342900">
              <a:buAutoNum type="arabicPeriod"/>
            </a:pPr>
            <a:r>
              <a:rPr lang="en-US">
                <a:solidFill>
                  <a:srgbClr val="FFFFFF"/>
                </a:solidFill>
              </a:rPr>
              <a:t>Custom Algorithms</a:t>
            </a:r>
          </a:p>
          <a:p>
            <a:pPr marL="342900" indent="-342900">
              <a:buAutoNum type="arabicPeriod"/>
            </a:pPr>
            <a:r>
              <a:rPr lang="en-US" err="1">
                <a:solidFill>
                  <a:srgbClr val="FFFFFF"/>
                </a:solidFill>
              </a:rPr>
              <a:t>OpenWeatherMap</a:t>
            </a:r>
            <a:r>
              <a:rPr lang="en-US">
                <a:solidFill>
                  <a:srgbClr val="FFFFFF"/>
                </a:solidFill>
              </a:rPr>
              <a:t> API</a:t>
            </a:r>
          </a:p>
          <a:p>
            <a:pPr marL="342900" indent="-342900">
              <a:buAutoNum type="arabicPeriod"/>
            </a:pPr>
            <a:r>
              <a:rPr lang="en-US">
                <a:solidFill>
                  <a:srgbClr val="FFFFFF"/>
                </a:solidFill>
              </a:rPr>
              <a:t>IoT Sensors</a:t>
            </a:r>
          </a:p>
          <a:p>
            <a:endParaRPr lang="en-US">
              <a:solidFill>
                <a:srgbClr val="FFFFFF"/>
              </a:solidFill>
            </a:endParaRPr>
          </a:p>
        </p:txBody>
      </p:sp>
      <p:sp>
        <p:nvSpPr>
          <p:cNvPr id="10" name="TextBox 9">
            <a:extLst>
              <a:ext uri="{FF2B5EF4-FFF2-40B4-BE49-F238E27FC236}">
                <a16:creationId xmlns:a16="http://schemas.microsoft.com/office/drawing/2014/main" id="{6D95CCD2-62E2-142D-848B-EA9B9D635095}"/>
              </a:ext>
            </a:extLst>
          </p:cNvPr>
          <p:cNvSpPr txBox="1"/>
          <p:nvPr/>
        </p:nvSpPr>
        <p:spPr>
          <a:xfrm>
            <a:off x="3444802" y="1621443"/>
            <a:ext cx="250824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	Programming 	Languages 	and 	Frameworks </a:t>
            </a:r>
          </a:p>
          <a:p>
            <a:endParaRPr lang="en-US">
              <a:solidFill>
                <a:srgbClr val="FFFFFF"/>
              </a:solidFill>
            </a:endParaRPr>
          </a:p>
          <a:p>
            <a:pPr marL="342900" indent="-342900">
              <a:buAutoNum type="arabicPeriod"/>
            </a:pPr>
            <a:r>
              <a:rPr lang="en-US">
                <a:solidFill>
                  <a:srgbClr val="FFFFFF"/>
                </a:solidFill>
                <a:ea typeface="+mn-lt"/>
                <a:cs typeface="+mn-lt"/>
              </a:rPr>
              <a:t>Python</a:t>
            </a:r>
          </a:p>
          <a:p>
            <a:pPr marL="342900" indent="-342900">
              <a:buAutoNum type="arabicPeriod"/>
            </a:pPr>
            <a:r>
              <a:rPr lang="en-US">
                <a:solidFill>
                  <a:srgbClr val="FFFFFF"/>
                </a:solidFill>
                <a:ea typeface="+mn-lt"/>
                <a:cs typeface="+mn-lt"/>
              </a:rPr>
              <a:t>MATLAB</a:t>
            </a:r>
          </a:p>
          <a:p>
            <a:pPr marL="342900" indent="-342900">
              <a:buAutoNum type="arabicPeriod"/>
            </a:pPr>
            <a:r>
              <a:rPr lang="en-US">
                <a:solidFill>
                  <a:srgbClr val="FFFFFF"/>
                </a:solidFill>
                <a:ea typeface="+mn-lt"/>
                <a:cs typeface="+mn-lt"/>
              </a:rPr>
              <a:t>Node.js</a:t>
            </a:r>
          </a:p>
          <a:p>
            <a:pPr marL="342900" indent="-342900">
              <a:buAutoNum type="arabicPeriod"/>
            </a:pPr>
            <a:r>
              <a:rPr lang="en-US">
                <a:solidFill>
                  <a:srgbClr val="FFFFFF"/>
                </a:solidFill>
                <a:ea typeface="+mn-lt"/>
                <a:cs typeface="+mn-lt"/>
              </a:rPr>
              <a:t>PostgreSQL with </a:t>
            </a:r>
            <a:r>
              <a:rPr lang="en-US" err="1">
                <a:solidFill>
                  <a:srgbClr val="FFFFFF"/>
                </a:solidFill>
                <a:ea typeface="+mn-lt"/>
                <a:cs typeface="+mn-lt"/>
              </a:rPr>
              <a:t>PostGIS</a:t>
            </a:r>
            <a:endParaRPr lang="en-US">
              <a:solidFill>
                <a:srgbClr val="FFFFFF"/>
              </a:solidFill>
              <a:ea typeface="+mn-lt"/>
              <a:cs typeface="+mn-lt"/>
            </a:endParaRPr>
          </a:p>
          <a:p>
            <a:endParaRPr lang="en-US">
              <a:solidFill>
                <a:srgbClr val="FFFFFF"/>
              </a:solidFill>
            </a:endParaRPr>
          </a:p>
        </p:txBody>
      </p:sp>
      <p:sp>
        <p:nvSpPr>
          <p:cNvPr id="12" name="TextBox 11">
            <a:extLst>
              <a:ext uri="{FF2B5EF4-FFF2-40B4-BE49-F238E27FC236}">
                <a16:creationId xmlns:a16="http://schemas.microsoft.com/office/drawing/2014/main" id="{71C08D54-C8E1-1D6C-6249-7894B160C652}"/>
              </a:ext>
            </a:extLst>
          </p:cNvPr>
          <p:cNvSpPr txBox="1"/>
          <p:nvPr/>
        </p:nvSpPr>
        <p:spPr>
          <a:xfrm>
            <a:off x="6275200" y="2324137"/>
            <a:ext cx="250824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	Techniques</a:t>
            </a:r>
          </a:p>
          <a:p>
            <a:r>
              <a:rPr lang="en-US">
                <a:solidFill>
                  <a:srgbClr val="FFFFFF"/>
                </a:solidFill>
              </a:rPr>
              <a:t> </a:t>
            </a:r>
          </a:p>
          <a:p>
            <a:endParaRPr lang="en-US">
              <a:solidFill>
                <a:srgbClr val="FFFFFF"/>
              </a:solidFill>
            </a:endParaRPr>
          </a:p>
          <a:p>
            <a:pPr marL="342900" indent="-342900">
              <a:buAutoNum type="arabicPeriod"/>
            </a:pPr>
            <a:r>
              <a:rPr lang="en-US">
                <a:solidFill>
                  <a:srgbClr val="FFFFFF"/>
                </a:solidFill>
                <a:ea typeface="+mn-lt"/>
                <a:cs typeface="+mn-lt"/>
              </a:rPr>
              <a:t>Digital Twin Modeling</a:t>
            </a:r>
          </a:p>
          <a:p>
            <a:pPr marL="342900" indent="-342900">
              <a:buAutoNum type="arabicPeriod"/>
            </a:pPr>
            <a:r>
              <a:rPr lang="en-US">
                <a:solidFill>
                  <a:srgbClr val="FFFFFF"/>
                </a:solidFill>
                <a:ea typeface="+mn-lt"/>
                <a:cs typeface="+mn-lt"/>
              </a:rPr>
              <a:t>GIS Integration</a:t>
            </a:r>
          </a:p>
          <a:p>
            <a:pPr marL="342900" indent="-342900">
              <a:buAutoNum type="arabicPeriod"/>
            </a:pPr>
            <a:r>
              <a:rPr lang="en-US">
                <a:solidFill>
                  <a:srgbClr val="FFFFFF"/>
                </a:solidFill>
                <a:ea typeface="+mn-lt"/>
                <a:cs typeface="+mn-lt"/>
              </a:rPr>
              <a:t>Environmental Parameter Integration</a:t>
            </a:r>
          </a:p>
          <a:p>
            <a:pPr marL="342900" indent="-342900">
              <a:buAutoNum type="arabicPeriod"/>
            </a:pPr>
            <a:r>
              <a:rPr lang="en-US">
                <a:solidFill>
                  <a:srgbClr val="FFFFFF"/>
                </a:solidFill>
                <a:ea typeface="+mn-lt"/>
                <a:cs typeface="+mn-lt"/>
              </a:rPr>
              <a:t>Data visualization</a:t>
            </a:r>
          </a:p>
          <a:p>
            <a:endParaRPr lang="en-US">
              <a:solidFill>
                <a:srgbClr val="FFFFFF"/>
              </a:solidFill>
              <a:ea typeface="+mn-lt"/>
              <a:cs typeface="+mn-lt"/>
            </a:endParaRPr>
          </a:p>
        </p:txBody>
      </p:sp>
      <p:sp>
        <p:nvSpPr>
          <p:cNvPr id="14" name="TextBox 13">
            <a:extLst>
              <a:ext uri="{FF2B5EF4-FFF2-40B4-BE49-F238E27FC236}">
                <a16:creationId xmlns:a16="http://schemas.microsoft.com/office/drawing/2014/main" id="{EADBAF38-0572-5AD5-A0AB-B7EE37CD0D3F}"/>
              </a:ext>
            </a:extLst>
          </p:cNvPr>
          <p:cNvSpPr txBox="1"/>
          <p:nvPr/>
        </p:nvSpPr>
        <p:spPr>
          <a:xfrm>
            <a:off x="9133015" y="1471081"/>
            <a:ext cx="250824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	Algorithms</a:t>
            </a:r>
          </a:p>
          <a:p>
            <a:endParaRPr lang="en-US">
              <a:solidFill>
                <a:srgbClr val="FFFFFF"/>
              </a:solidFill>
            </a:endParaRPr>
          </a:p>
          <a:p>
            <a:endParaRPr lang="en-US">
              <a:solidFill>
                <a:srgbClr val="FFFFFF"/>
              </a:solidFill>
            </a:endParaRPr>
          </a:p>
          <a:p>
            <a:pPr marL="342900" indent="-342900">
              <a:buAutoNum type="arabicPeriod"/>
            </a:pPr>
            <a:r>
              <a:rPr lang="en-US">
                <a:solidFill>
                  <a:srgbClr val="FFFFFF"/>
                </a:solidFill>
                <a:ea typeface="+mn-lt"/>
                <a:cs typeface="+mn-lt"/>
              </a:rPr>
              <a:t>Heat Transfer and Thermal Modeling Algorithms (FEM)</a:t>
            </a:r>
          </a:p>
          <a:p>
            <a:pPr marL="342900" indent="-342900">
              <a:buAutoNum type="arabicPeriod"/>
            </a:pPr>
            <a:r>
              <a:rPr lang="en-US">
                <a:solidFill>
                  <a:srgbClr val="FFFFFF"/>
                </a:solidFill>
                <a:ea typeface="+mn-lt"/>
                <a:cs typeface="+mn-lt"/>
              </a:rPr>
              <a:t>CFD</a:t>
            </a:r>
          </a:p>
          <a:p>
            <a:pPr marL="342900" indent="-342900">
              <a:buAutoNum type="arabicPeriod"/>
            </a:pPr>
            <a:r>
              <a:rPr lang="en-US">
                <a:solidFill>
                  <a:srgbClr val="FFFFFF"/>
                </a:solidFill>
                <a:ea typeface="+mn-lt"/>
                <a:cs typeface="+mn-lt"/>
              </a:rPr>
              <a:t>Solar Radiation Algorithms</a:t>
            </a:r>
          </a:p>
          <a:p>
            <a:pPr marL="342900" indent="-342900">
              <a:buAutoNum type="arabicPeriod"/>
            </a:pPr>
            <a:r>
              <a:rPr lang="en-US">
                <a:solidFill>
                  <a:srgbClr val="FFFFFF"/>
                </a:solidFill>
                <a:ea typeface="+mn-lt"/>
                <a:cs typeface="+mn-lt"/>
              </a:rPr>
              <a:t>Geospatial Algorithms</a:t>
            </a:r>
          </a:p>
          <a:p>
            <a:pPr marL="342900" indent="-342900">
              <a:buAutoNum type="arabicPeriod"/>
            </a:pPr>
            <a:r>
              <a:rPr lang="en-US">
                <a:solidFill>
                  <a:srgbClr val="FFFFFF"/>
                </a:solidFill>
              </a:rPr>
              <a:t>Optimization Algorithms (GAs)</a:t>
            </a:r>
          </a:p>
          <a:p>
            <a:endParaRPr lang="en-US">
              <a:solidFill>
                <a:srgbClr val="FFFFFF"/>
              </a:solidFill>
            </a:endParaRPr>
          </a:p>
        </p:txBody>
      </p:sp>
      <p:pic>
        <p:nvPicPr>
          <p:cNvPr id="3" name="Picture 2">
            <a:extLst>
              <a:ext uri="{FF2B5EF4-FFF2-40B4-BE49-F238E27FC236}">
                <a16:creationId xmlns:a16="http://schemas.microsoft.com/office/drawing/2014/main" id="{8295D1E1-61B2-B3F0-30F4-D275DDAF3B0D}"/>
              </a:ext>
            </a:extLst>
          </p:cNvPr>
          <p:cNvPicPr>
            <a:picLocks noChangeAspect="1"/>
          </p:cNvPicPr>
          <p:nvPr/>
        </p:nvPicPr>
        <p:blipFill>
          <a:blip r:embed="rId2"/>
          <a:stretch>
            <a:fillRect/>
          </a:stretch>
        </p:blipFill>
        <p:spPr>
          <a:xfrm>
            <a:off x="9385541" y="1466771"/>
            <a:ext cx="770465" cy="770465"/>
          </a:xfrm>
          <a:prstGeom prst="rect">
            <a:avLst/>
          </a:prstGeom>
        </p:spPr>
      </p:pic>
      <p:pic>
        <p:nvPicPr>
          <p:cNvPr id="7" name="Picture 6" descr="A light bulb with gears around it&#10;&#10;AI-generated content may be incorrect.">
            <a:extLst>
              <a:ext uri="{FF2B5EF4-FFF2-40B4-BE49-F238E27FC236}">
                <a16:creationId xmlns:a16="http://schemas.microsoft.com/office/drawing/2014/main" id="{AF6746F1-1F4C-13F1-BAAF-20776EE31C69}"/>
              </a:ext>
            </a:extLst>
          </p:cNvPr>
          <p:cNvPicPr>
            <a:picLocks noChangeAspect="1"/>
          </p:cNvPicPr>
          <p:nvPr/>
        </p:nvPicPr>
        <p:blipFill>
          <a:blip r:embed="rId3"/>
          <a:stretch>
            <a:fillRect/>
          </a:stretch>
        </p:blipFill>
        <p:spPr>
          <a:xfrm>
            <a:off x="6372294" y="2274494"/>
            <a:ext cx="735954" cy="735954"/>
          </a:xfrm>
          <a:prstGeom prst="rect">
            <a:avLst/>
          </a:prstGeom>
        </p:spPr>
      </p:pic>
      <p:pic>
        <p:nvPicPr>
          <p:cNvPr id="11" name="Picture 10" descr="A computer and a phone with a book&#10;&#10;AI-generated content may be incorrect.">
            <a:extLst>
              <a:ext uri="{FF2B5EF4-FFF2-40B4-BE49-F238E27FC236}">
                <a16:creationId xmlns:a16="http://schemas.microsoft.com/office/drawing/2014/main" id="{881DA681-A1A4-8DF2-C549-216A46B8C634}"/>
              </a:ext>
            </a:extLst>
          </p:cNvPr>
          <p:cNvPicPr>
            <a:picLocks noChangeAspect="1"/>
          </p:cNvPicPr>
          <p:nvPr/>
        </p:nvPicPr>
        <p:blipFill>
          <a:blip r:embed="rId4"/>
          <a:stretch>
            <a:fillRect/>
          </a:stretch>
        </p:blipFill>
        <p:spPr>
          <a:xfrm>
            <a:off x="3471440" y="1852004"/>
            <a:ext cx="702733" cy="702733"/>
          </a:xfrm>
          <a:prstGeom prst="rect">
            <a:avLst/>
          </a:prstGeom>
        </p:spPr>
      </p:pic>
      <p:pic>
        <p:nvPicPr>
          <p:cNvPr id="15" name="Picture 14" descr="A piece of paper with check marks and a gear&#10;&#10;AI-generated content may be incorrect.">
            <a:extLst>
              <a:ext uri="{FF2B5EF4-FFF2-40B4-BE49-F238E27FC236}">
                <a16:creationId xmlns:a16="http://schemas.microsoft.com/office/drawing/2014/main" id="{128B3ED6-3661-4FD0-B084-3105A42335D7}"/>
              </a:ext>
            </a:extLst>
          </p:cNvPr>
          <p:cNvPicPr>
            <a:picLocks noChangeAspect="1"/>
          </p:cNvPicPr>
          <p:nvPr/>
        </p:nvPicPr>
        <p:blipFill>
          <a:blip r:embed="rId5"/>
          <a:stretch>
            <a:fillRect/>
          </a:stretch>
        </p:blipFill>
        <p:spPr>
          <a:xfrm>
            <a:off x="426455" y="2238275"/>
            <a:ext cx="717656" cy="717656"/>
          </a:xfrm>
          <a:prstGeom prst="rect">
            <a:avLst/>
          </a:prstGeom>
        </p:spPr>
      </p:pic>
      <p:sp>
        <p:nvSpPr>
          <p:cNvPr id="2" name="Rectangle 1">
            <a:extLst>
              <a:ext uri="{FF2B5EF4-FFF2-40B4-BE49-F238E27FC236}">
                <a16:creationId xmlns:a16="http://schemas.microsoft.com/office/drawing/2014/main" id="{8C9E853B-11D9-4B00-FCE5-8A40065B703F}"/>
              </a:ext>
            </a:extLst>
          </p:cNvPr>
          <p:cNvSpPr/>
          <p:nvPr/>
        </p:nvSpPr>
        <p:spPr>
          <a:xfrm>
            <a:off x="2784835" y="64240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Tree>
    <p:extLst>
      <p:ext uri="{BB962C8B-B14F-4D97-AF65-F5344CB8AC3E}">
        <p14:creationId xmlns:p14="http://schemas.microsoft.com/office/powerpoint/2010/main" val="1371346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E654D5F3-DE2F-CF4A-A293-412F151860AE}"/>
              </a:ext>
            </a:extLst>
          </p:cNvPr>
          <p:cNvSpPr/>
          <p:nvPr/>
        </p:nvSpPr>
        <p:spPr>
          <a:xfrm>
            <a:off x="8695665" y="2081679"/>
            <a:ext cx="3225800" cy="4273021"/>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FFFFFF"/>
              </a:solidFill>
            </a:endParaRPr>
          </a:p>
        </p:txBody>
      </p:sp>
      <p:sp>
        <p:nvSpPr>
          <p:cNvPr id="37" name="Rectangle: Rounded Corners 36">
            <a:extLst>
              <a:ext uri="{FF2B5EF4-FFF2-40B4-BE49-F238E27FC236}">
                <a16:creationId xmlns:a16="http://schemas.microsoft.com/office/drawing/2014/main" id="{F5E0221E-F679-120E-73F3-E0C311405E4D}"/>
              </a:ext>
            </a:extLst>
          </p:cNvPr>
          <p:cNvSpPr/>
          <p:nvPr/>
        </p:nvSpPr>
        <p:spPr>
          <a:xfrm>
            <a:off x="5892080" y="1190283"/>
            <a:ext cx="3225800" cy="427302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FFFFFF"/>
              </a:solidFill>
            </a:endParaRPr>
          </a:p>
        </p:txBody>
      </p:sp>
      <p:sp>
        <p:nvSpPr>
          <p:cNvPr id="35" name="Rectangle: Rounded Corners 34">
            <a:extLst>
              <a:ext uri="{FF2B5EF4-FFF2-40B4-BE49-F238E27FC236}">
                <a16:creationId xmlns:a16="http://schemas.microsoft.com/office/drawing/2014/main" id="{0AB6EE01-DE66-1679-A1BE-3B48258B142F}"/>
              </a:ext>
            </a:extLst>
          </p:cNvPr>
          <p:cNvSpPr/>
          <p:nvPr/>
        </p:nvSpPr>
        <p:spPr>
          <a:xfrm>
            <a:off x="3088495" y="2081680"/>
            <a:ext cx="3225800" cy="427302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FFFFFF"/>
              </a:solidFill>
            </a:endParaRPr>
          </a:p>
        </p:txBody>
      </p:sp>
      <p:sp>
        <p:nvSpPr>
          <p:cNvPr id="33" name="Rectangle: Rounded Corners 32">
            <a:extLst>
              <a:ext uri="{FF2B5EF4-FFF2-40B4-BE49-F238E27FC236}">
                <a16:creationId xmlns:a16="http://schemas.microsoft.com/office/drawing/2014/main" id="{9AEC3222-0C48-EBFD-2218-395913C02F18}"/>
              </a:ext>
            </a:extLst>
          </p:cNvPr>
          <p:cNvSpPr/>
          <p:nvPr/>
        </p:nvSpPr>
        <p:spPr>
          <a:xfrm>
            <a:off x="299289" y="1219040"/>
            <a:ext cx="3225800" cy="42730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FFFFFF"/>
              </a:solidFill>
            </a:endParaRPr>
          </a:p>
        </p:txBody>
      </p:sp>
      <p:sp>
        <p:nvSpPr>
          <p:cNvPr id="4" name="Date Placeholder 3">
            <a:extLst>
              <a:ext uri="{FF2B5EF4-FFF2-40B4-BE49-F238E27FC236}">
                <a16:creationId xmlns:a16="http://schemas.microsoft.com/office/drawing/2014/main" id="{CABD3917-48DC-223A-DFC9-F6E6ABF4D599}"/>
              </a:ext>
            </a:extLst>
          </p:cNvPr>
          <p:cNvSpPr>
            <a:spLocks noGrp="1"/>
          </p:cNvSpPr>
          <p:nvPr>
            <p:ph type="dt" sz="half" idx="4294967295"/>
          </p:nvPr>
        </p:nvSpPr>
        <p:spPr>
          <a:xfrm>
            <a:off x="838200" y="6356350"/>
            <a:ext cx="2743200" cy="365125"/>
          </a:xfrm>
        </p:spPr>
        <p:txBody>
          <a:bodyPr/>
          <a:lstStyle/>
          <a:p>
            <a:fld id="{D70EE9A3-6265-43A6-A3EB-0CD6DEB9E77F}" type="datetime1">
              <a:rPr lang="en-US"/>
              <a:t>2/15/2025</a:t>
            </a:fld>
            <a:endParaRPr lang="en-US"/>
          </a:p>
        </p:txBody>
      </p:sp>
      <p:sp>
        <p:nvSpPr>
          <p:cNvPr id="5" name="Slide Number Placeholder 4">
            <a:extLst>
              <a:ext uri="{FF2B5EF4-FFF2-40B4-BE49-F238E27FC236}">
                <a16:creationId xmlns:a16="http://schemas.microsoft.com/office/drawing/2014/main" id="{810C28EB-DE22-C563-14AC-4FC70FAD9CF0}"/>
              </a:ext>
            </a:extLst>
          </p:cNvPr>
          <p:cNvSpPr>
            <a:spLocks noGrp="1"/>
          </p:cNvSpPr>
          <p:nvPr>
            <p:ph type="sldNum" sz="quarter" idx="4294967295"/>
          </p:nvPr>
        </p:nvSpPr>
        <p:spPr>
          <a:xfrm>
            <a:off x="8610600" y="6356350"/>
            <a:ext cx="2743200" cy="365125"/>
          </a:xfrm>
        </p:spPr>
        <p:txBody>
          <a:bodyPr/>
          <a:lstStyle/>
          <a:p>
            <a:fld id="{4FAB73BC-B049-4115-A692-8D63A059BFB8}" type="slidenum">
              <a:rPr lang="en-US" smtClean="0"/>
              <a:pPr/>
              <a:t>58</a:t>
            </a:fld>
            <a:endParaRPr lang="en-US"/>
          </a:p>
        </p:txBody>
      </p:sp>
      <p:sp>
        <p:nvSpPr>
          <p:cNvPr id="7" name="Title 4">
            <a:extLst>
              <a:ext uri="{FF2B5EF4-FFF2-40B4-BE49-F238E27FC236}">
                <a16:creationId xmlns:a16="http://schemas.microsoft.com/office/drawing/2014/main" id="{F2CFCE4F-A2AE-42F2-6D6D-BCFEE6FD94BF}"/>
              </a:ext>
            </a:extLst>
          </p:cNvPr>
          <p:cNvSpPr>
            <a:spLocks noGrp="1"/>
          </p:cNvSpPr>
          <p:nvPr>
            <p:ph type="title"/>
          </p:nvPr>
        </p:nvSpPr>
        <p:spPr>
          <a:xfrm>
            <a:off x="785283" y="-5292"/>
            <a:ext cx="10515600" cy="1325563"/>
          </a:xfrm>
        </p:spPr>
        <p:txBody>
          <a:bodyPr>
            <a:normAutofit/>
          </a:bodyPr>
          <a:lstStyle/>
          <a:p>
            <a:r>
              <a:rPr lang="en-US" sz="4000"/>
              <a:t>System, Personal, and Software Requirements Specifications</a:t>
            </a:r>
          </a:p>
        </p:txBody>
      </p:sp>
      <p:sp>
        <p:nvSpPr>
          <p:cNvPr id="17" name="TextBox 16">
            <a:extLst>
              <a:ext uri="{FF2B5EF4-FFF2-40B4-BE49-F238E27FC236}">
                <a16:creationId xmlns:a16="http://schemas.microsoft.com/office/drawing/2014/main" id="{2B6CA7A2-D526-2F4E-DF96-97E95C0DD6EB}"/>
              </a:ext>
            </a:extLst>
          </p:cNvPr>
          <p:cNvSpPr txBox="1"/>
          <p:nvPr/>
        </p:nvSpPr>
        <p:spPr>
          <a:xfrm>
            <a:off x="356840" y="1447521"/>
            <a:ext cx="3238935" cy="38010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solidFill>
                  <a:schemeClr val="bg1"/>
                </a:solidFill>
              </a:rPr>
              <a:t>	</a:t>
            </a:r>
          </a:p>
          <a:p>
            <a:r>
              <a:rPr lang="en-US" sz="1700">
                <a:solidFill>
                  <a:schemeClr val="bg1"/>
                </a:solidFill>
              </a:rPr>
              <a:t>	System Requirements.</a:t>
            </a:r>
          </a:p>
          <a:p>
            <a:endParaRPr lang="en-US">
              <a:solidFill>
                <a:schemeClr val="bg1"/>
              </a:solidFill>
            </a:endParaRPr>
          </a:p>
          <a:p>
            <a:endParaRPr lang="en-US">
              <a:solidFill>
                <a:schemeClr val="bg1"/>
              </a:solidFill>
            </a:endParaRPr>
          </a:p>
          <a:p>
            <a:endParaRPr lang="en-US">
              <a:solidFill>
                <a:schemeClr val="bg1"/>
              </a:solidFill>
            </a:endParaRPr>
          </a:p>
          <a:p>
            <a:pPr marL="342900" indent="-342900">
              <a:buFontTx/>
              <a:buAutoNum type="arabicPeriod"/>
            </a:pPr>
            <a:r>
              <a:rPr lang="en-US" sz="1700">
                <a:solidFill>
                  <a:schemeClr val="bg1"/>
                </a:solidFill>
                <a:ea typeface="+mn-lt"/>
                <a:cs typeface="+mn-lt"/>
              </a:rPr>
              <a:t>Hardware Requirements. (minimum : 16GB Ram, quad-core processor,    500GB HDD)</a:t>
            </a:r>
            <a:endParaRPr lang="en-US" sz="1700">
              <a:solidFill>
                <a:schemeClr val="bg1"/>
              </a:solidFill>
            </a:endParaRPr>
          </a:p>
          <a:p>
            <a:pPr marL="342900" indent="-342900">
              <a:buAutoNum type="arabicPeriod"/>
            </a:pPr>
            <a:r>
              <a:rPr lang="en-US" sz="1700">
                <a:solidFill>
                  <a:schemeClr val="bg1"/>
                </a:solidFill>
              </a:rPr>
              <a:t>Software Requirements.  (GIS platform, 3D       modeling tools, python       and MATLAB)</a:t>
            </a:r>
          </a:p>
          <a:p>
            <a:endParaRPr lang="en-US" sz="1700">
              <a:solidFill>
                <a:schemeClr val="bg1"/>
              </a:solidFill>
            </a:endParaRPr>
          </a:p>
        </p:txBody>
      </p:sp>
      <p:sp>
        <p:nvSpPr>
          <p:cNvPr id="21" name="TextBox 20">
            <a:extLst>
              <a:ext uri="{FF2B5EF4-FFF2-40B4-BE49-F238E27FC236}">
                <a16:creationId xmlns:a16="http://schemas.microsoft.com/office/drawing/2014/main" id="{E98BF660-E966-C45B-0592-CA9142EA8160}"/>
              </a:ext>
            </a:extLst>
          </p:cNvPr>
          <p:cNvSpPr txBox="1"/>
          <p:nvPr/>
        </p:nvSpPr>
        <p:spPr>
          <a:xfrm>
            <a:off x="9207899" y="2512841"/>
            <a:ext cx="2875442"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solidFill>
                  <a:schemeClr val="bg1"/>
                </a:solidFill>
              </a:rPr>
              <a:t>	User 	Requirements.</a:t>
            </a:r>
          </a:p>
          <a:p>
            <a:endParaRPr lang="en-US" sz="1700">
              <a:solidFill>
                <a:schemeClr val="bg1"/>
              </a:solidFill>
            </a:endParaRPr>
          </a:p>
          <a:p>
            <a:endParaRPr lang="en-US" sz="1700">
              <a:solidFill>
                <a:schemeClr val="bg1"/>
              </a:solidFill>
            </a:endParaRPr>
          </a:p>
          <a:p>
            <a:pPr marL="342900" indent="-342900">
              <a:buAutoNum type="arabicPeriod"/>
            </a:pPr>
            <a:r>
              <a:rPr lang="en-US" sz="1700">
                <a:solidFill>
                  <a:schemeClr val="bg1"/>
                </a:solidFill>
                <a:latin typeface="Aptos"/>
                <a:ea typeface="+mn-lt"/>
                <a:cs typeface="Times New Roman"/>
              </a:rPr>
              <a:t>Accessibility</a:t>
            </a:r>
          </a:p>
          <a:p>
            <a:pPr marL="342900" indent="-342900">
              <a:buAutoNum type="arabicPeriod"/>
            </a:pPr>
            <a:r>
              <a:rPr lang="en-US" sz="1700">
                <a:solidFill>
                  <a:schemeClr val="bg1"/>
                </a:solidFill>
                <a:ea typeface="+mn-lt"/>
                <a:cs typeface="+mn-lt"/>
              </a:rPr>
              <a:t>Easy of Use</a:t>
            </a:r>
            <a:endParaRPr lang="en-US" sz="1700">
              <a:solidFill>
                <a:schemeClr val="bg1"/>
              </a:solidFill>
            </a:endParaRPr>
          </a:p>
          <a:p>
            <a:pPr marL="342900" indent="-342900">
              <a:buAutoNum type="arabicPeriod"/>
            </a:pPr>
            <a:r>
              <a:rPr lang="en-US" sz="1700">
                <a:solidFill>
                  <a:schemeClr val="bg1"/>
                </a:solidFill>
                <a:ea typeface="+mn-lt"/>
                <a:cs typeface="+mn-lt"/>
              </a:rPr>
              <a:t>Customization</a:t>
            </a:r>
          </a:p>
          <a:p>
            <a:endParaRPr lang="en-US" sz="1700">
              <a:solidFill>
                <a:schemeClr val="bg1"/>
              </a:solidFill>
            </a:endParaRPr>
          </a:p>
        </p:txBody>
      </p:sp>
      <p:sp>
        <p:nvSpPr>
          <p:cNvPr id="25" name="TextBox 24">
            <a:extLst>
              <a:ext uri="{FF2B5EF4-FFF2-40B4-BE49-F238E27FC236}">
                <a16:creationId xmlns:a16="http://schemas.microsoft.com/office/drawing/2014/main" id="{53DB6218-5C3F-4B31-1BF7-869B44C12455}"/>
              </a:ext>
            </a:extLst>
          </p:cNvPr>
          <p:cNvSpPr txBox="1"/>
          <p:nvPr/>
        </p:nvSpPr>
        <p:spPr>
          <a:xfrm>
            <a:off x="3553802" y="2525421"/>
            <a:ext cx="247949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solidFill>
                  <a:schemeClr val="bg1"/>
                </a:solidFill>
              </a:rPr>
              <a:t>	Functional 	Requirements</a:t>
            </a:r>
          </a:p>
          <a:p>
            <a:endParaRPr lang="en-US">
              <a:solidFill>
                <a:schemeClr val="bg1"/>
              </a:solidFill>
            </a:endParaRPr>
          </a:p>
          <a:p>
            <a:pPr marL="342900" indent="-342900">
              <a:buAutoNum type="arabicPeriod"/>
            </a:pPr>
            <a:r>
              <a:rPr lang="en-US" sz="1700">
                <a:solidFill>
                  <a:schemeClr val="bg1"/>
                </a:solidFill>
                <a:ea typeface="+mn-lt"/>
                <a:cs typeface="+mn-lt"/>
              </a:rPr>
              <a:t>Importing Digital Twin Models</a:t>
            </a:r>
          </a:p>
          <a:p>
            <a:pPr marL="342900" indent="-342900">
              <a:buAutoNum type="arabicPeriod"/>
            </a:pPr>
            <a:r>
              <a:rPr lang="en-US" sz="1700">
                <a:solidFill>
                  <a:schemeClr val="bg1"/>
                </a:solidFill>
                <a:ea typeface="+mn-lt"/>
                <a:cs typeface="+mn-lt"/>
              </a:rPr>
              <a:t>GIS Data Integration</a:t>
            </a:r>
          </a:p>
          <a:p>
            <a:pPr marL="342900" indent="-342900">
              <a:buAutoNum type="arabicPeriod"/>
            </a:pPr>
            <a:r>
              <a:rPr lang="en-US" sz="1700">
                <a:solidFill>
                  <a:schemeClr val="bg1"/>
                </a:solidFill>
                <a:ea typeface="+mn-lt"/>
                <a:cs typeface="+mn-lt"/>
              </a:rPr>
              <a:t>Simulation Execution</a:t>
            </a:r>
          </a:p>
          <a:p>
            <a:pPr marL="342900" indent="-342900">
              <a:buAutoNum type="arabicPeriod"/>
            </a:pPr>
            <a:r>
              <a:rPr lang="en-US" sz="1700">
                <a:solidFill>
                  <a:schemeClr val="bg1"/>
                </a:solidFill>
                <a:ea typeface="+mn-lt"/>
                <a:cs typeface="+mn-lt"/>
              </a:rPr>
              <a:t>Thermal Impact Analysis</a:t>
            </a:r>
          </a:p>
          <a:p>
            <a:pPr marL="342900" indent="-342900">
              <a:buAutoNum type="arabicPeriod"/>
            </a:pPr>
            <a:r>
              <a:rPr lang="en-US" sz="1700">
                <a:solidFill>
                  <a:schemeClr val="bg1"/>
                </a:solidFill>
                <a:ea typeface="+mn-lt"/>
                <a:cs typeface="+mn-lt"/>
              </a:rPr>
              <a:t>Actionable Recommendations</a:t>
            </a:r>
          </a:p>
          <a:p>
            <a:pPr marL="342900" indent="-342900">
              <a:buAutoNum type="arabicPeriod"/>
            </a:pPr>
            <a:r>
              <a:rPr lang="en-US" sz="1700">
                <a:solidFill>
                  <a:schemeClr val="bg1"/>
                </a:solidFill>
                <a:ea typeface="+mn-lt"/>
                <a:cs typeface="+mn-lt"/>
              </a:rPr>
              <a:t>Data Visualization</a:t>
            </a:r>
          </a:p>
          <a:p>
            <a:endParaRPr lang="en-US">
              <a:solidFill>
                <a:schemeClr val="bg1"/>
              </a:solidFill>
              <a:ea typeface="+mn-lt"/>
              <a:cs typeface="+mn-lt"/>
            </a:endParaRPr>
          </a:p>
        </p:txBody>
      </p:sp>
      <p:sp>
        <p:nvSpPr>
          <p:cNvPr id="29" name="TextBox 28">
            <a:extLst>
              <a:ext uri="{FF2B5EF4-FFF2-40B4-BE49-F238E27FC236}">
                <a16:creationId xmlns:a16="http://schemas.microsoft.com/office/drawing/2014/main" id="{419D459B-CEAE-1E52-24D2-4EB42DA1575E}"/>
              </a:ext>
            </a:extLst>
          </p:cNvPr>
          <p:cNvSpPr txBox="1"/>
          <p:nvPr/>
        </p:nvSpPr>
        <p:spPr>
          <a:xfrm>
            <a:off x="6280738" y="1458928"/>
            <a:ext cx="2875442"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solidFill>
                  <a:schemeClr val="bg1"/>
                </a:solidFill>
              </a:rPr>
              <a:t>	Non-Functional 	Requirements.</a:t>
            </a:r>
          </a:p>
          <a:p>
            <a:endParaRPr lang="en-US" sz="1700">
              <a:solidFill>
                <a:schemeClr val="bg1"/>
              </a:solidFill>
            </a:endParaRPr>
          </a:p>
          <a:p>
            <a:endParaRPr lang="en-US" sz="1700">
              <a:solidFill>
                <a:schemeClr val="bg1"/>
              </a:solidFill>
              <a:ea typeface="+mn-lt"/>
              <a:cs typeface="+mn-lt"/>
            </a:endParaRPr>
          </a:p>
          <a:p>
            <a:pPr marL="342900" indent="-342900">
              <a:buAutoNum type="arabicPeriod"/>
            </a:pPr>
            <a:r>
              <a:rPr lang="en-US" sz="1700">
                <a:solidFill>
                  <a:schemeClr val="bg1"/>
                </a:solidFill>
                <a:ea typeface="+mn-lt"/>
                <a:cs typeface="+mn-lt"/>
              </a:rPr>
              <a:t>Scalability</a:t>
            </a:r>
          </a:p>
          <a:p>
            <a:pPr marL="342900" indent="-342900">
              <a:buAutoNum type="arabicPeriod"/>
            </a:pPr>
            <a:r>
              <a:rPr lang="en-US" sz="1700">
                <a:solidFill>
                  <a:schemeClr val="bg1"/>
                </a:solidFill>
                <a:ea typeface="+mn-lt"/>
                <a:cs typeface="+mn-lt"/>
              </a:rPr>
              <a:t>Performance</a:t>
            </a:r>
          </a:p>
          <a:p>
            <a:pPr marL="342900" indent="-342900">
              <a:buAutoNum type="arabicPeriod"/>
            </a:pPr>
            <a:r>
              <a:rPr lang="en-US" sz="1700">
                <a:solidFill>
                  <a:schemeClr val="bg1"/>
                </a:solidFill>
                <a:ea typeface="+mn-lt"/>
                <a:cs typeface="+mn-lt"/>
              </a:rPr>
              <a:t>Accuracy</a:t>
            </a:r>
          </a:p>
          <a:p>
            <a:pPr marL="342900" indent="-342900">
              <a:buAutoNum type="arabicPeriod"/>
            </a:pPr>
            <a:r>
              <a:rPr lang="en-US" sz="1700">
                <a:solidFill>
                  <a:schemeClr val="bg1"/>
                </a:solidFill>
                <a:ea typeface="+mn-lt"/>
                <a:cs typeface="+mn-lt"/>
              </a:rPr>
              <a:t>Compatibility</a:t>
            </a:r>
          </a:p>
          <a:p>
            <a:pPr marL="342900" indent="-342900">
              <a:buAutoNum type="arabicPeriod"/>
            </a:pPr>
            <a:r>
              <a:rPr lang="en-US" sz="1700">
                <a:solidFill>
                  <a:schemeClr val="bg1"/>
                </a:solidFill>
              </a:rPr>
              <a:t>Usability</a:t>
            </a:r>
          </a:p>
          <a:p>
            <a:pPr marL="342900" indent="-342900">
              <a:buAutoNum type="arabicPeriod"/>
            </a:pPr>
            <a:r>
              <a:rPr lang="en-US" sz="1700">
                <a:solidFill>
                  <a:schemeClr val="bg1"/>
                </a:solidFill>
              </a:rPr>
              <a:t>Security</a:t>
            </a:r>
          </a:p>
        </p:txBody>
      </p:sp>
      <p:pic>
        <p:nvPicPr>
          <p:cNvPr id="8" name="Picture 7" descr="A piece of paper with check marks and a gear&#10;&#10;AI-generated content may be incorrect.">
            <a:extLst>
              <a:ext uri="{FF2B5EF4-FFF2-40B4-BE49-F238E27FC236}">
                <a16:creationId xmlns:a16="http://schemas.microsoft.com/office/drawing/2014/main" id="{62B6C43B-3C12-975C-2478-AE9EC65F5E6C}"/>
              </a:ext>
            </a:extLst>
          </p:cNvPr>
          <p:cNvPicPr>
            <a:picLocks noChangeAspect="1"/>
          </p:cNvPicPr>
          <p:nvPr/>
        </p:nvPicPr>
        <p:blipFill>
          <a:blip r:embed="rId2"/>
          <a:stretch>
            <a:fillRect/>
          </a:stretch>
        </p:blipFill>
        <p:spPr>
          <a:xfrm>
            <a:off x="3552947" y="2422052"/>
            <a:ext cx="717656" cy="717656"/>
          </a:xfrm>
          <a:prstGeom prst="rect">
            <a:avLst/>
          </a:prstGeom>
        </p:spPr>
      </p:pic>
      <p:pic>
        <p:nvPicPr>
          <p:cNvPr id="10" name="Picture 9" descr="A clipboard with check marks and a person&#10;&#10;AI-generated content may be incorrect.">
            <a:extLst>
              <a:ext uri="{FF2B5EF4-FFF2-40B4-BE49-F238E27FC236}">
                <a16:creationId xmlns:a16="http://schemas.microsoft.com/office/drawing/2014/main" id="{B13ADC8B-50AA-4608-D2B5-8B33754D4A48}"/>
              </a:ext>
            </a:extLst>
          </p:cNvPr>
          <p:cNvPicPr>
            <a:picLocks noChangeAspect="1"/>
          </p:cNvPicPr>
          <p:nvPr/>
        </p:nvPicPr>
        <p:blipFill>
          <a:blip r:embed="rId3"/>
          <a:stretch>
            <a:fillRect/>
          </a:stretch>
        </p:blipFill>
        <p:spPr>
          <a:xfrm>
            <a:off x="9241245" y="2422052"/>
            <a:ext cx="785881" cy="785881"/>
          </a:xfrm>
          <a:prstGeom prst="rect">
            <a:avLst/>
          </a:prstGeom>
        </p:spPr>
      </p:pic>
      <p:pic>
        <p:nvPicPr>
          <p:cNvPr id="11" name="Picture 10" descr="A computer screen with a check mark&#10;&#10;AI-generated content may be incorrect.">
            <a:extLst>
              <a:ext uri="{FF2B5EF4-FFF2-40B4-BE49-F238E27FC236}">
                <a16:creationId xmlns:a16="http://schemas.microsoft.com/office/drawing/2014/main" id="{6AB89736-9FA8-2134-52C0-3C815CDF1156}"/>
              </a:ext>
            </a:extLst>
          </p:cNvPr>
          <p:cNvPicPr>
            <a:picLocks noChangeAspect="1"/>
          </p:cNvPicPr>
          <p:nvPr/>
        </p:nvPicPr>
        <p:blipFill>
          <a:blip r:embed="rId4"/>
          <a:stretch>
            <a:fillRect/>
          </a:stretch>
        </p:blipFill>
        <p:spPr>
          <a:xfrm>
            <a:off x="351385" y="1320271"/>
            <a:ext cx="1013884" cy="1035050"/>
          </a:xfrm>
          <a:prstGeom prst="rect">
            <a:avLst/>
          </a:prstGeom>
        </p:spPr>
      </p:pic>
      <p:pic>
        <p:nvPicPr>
          <p:cNvPr id="12" name="Picture 11" descr="A computer with gears and a magnifying glass&#10;&#10;AI-generated content may be incorrect.">
            <a:extLst>
              <a:ext uri="{FF2B5EF4-FFF2-40B4-BE49-F238E27FC236}">
                <a16:creationId xmlns:a16="http://schemas.microsoft.com/office/drawing/2014/main" id="{74EC76C7-5AC4-5C29-1B2E-47C48F630873}"/>
              </a:ext>
            </a:extLst>
          </p:cNvPr>
          <p:cNvPicPr>
            <a:picLocks noChangeAspect="1"/>
          </p:cNvPicPr>
          <p:nvPr/>
        </p:nvPicPr>
        <p:blipFill>
          <a:blip r:embed="rId5"/>
          <a:stretch>
            <a:fillRect/>
          </a:stretch>
        </p:blipFill>
        <p:spPr>
          <a:xfrm>
            <a:off x="6399360" y="1475845"/>
            <a:ext cx="692151" cy="723901"/>
          </a:xfrm>
          <a:prstGeom prst="rect">
            <a:avLst/>
          </a:prstGeom>
        </p:spPr>
      </p:pic>
      <p:sp>
        <p:nvSpPr>
          <p:cNvPr id="2" name="Rectangle 1">
            <a:extLst>
              <a:ext uri="{FF2B5EF4-FFF2-40B4-BE49-F238E27FC236}">
                <a16:creationId xmlns:a16="http://schemas.microsoft.com/office/drawing/2014/main" id="{B58DB7CA-FFF1-CAC6-B914-272C98A9529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Tree>
    <p:extLst>
      <p:ext uri="{BB962C8B-B14F-4D97-AF65-F5344CB8AC3E}">
        <p14:creationId xmlns:p14="http://schemas.microsoft.com/office/powerpoint/2010/main" val="3523495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41D501-6E1D-A773-59ED-E6CD0B050DCF}"/>
              </a:ext>
            </a:extLst>
          </p:cNvPr>
          <p:cNvSpPr txBox="1">
            <a:spLocks/>
          </p:cNvSpPr>
          <p:nvPr/>
        </p:nvSpPr>
        <p:spPr>
          <a:xfrm>
            <a:off x="785283" y="-32159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l"/>
            <a:r>
              <a:rPr lang="en-US" sz="4000"/>
              <a:t>Work Breakdown Structure</a:t>
            </a:r>
            <a:endParaRPr lang="en-US"/>
          </a:p>
        </p:txBody>
      </p:sp>
      <p:pic>
        <p:nvPicPr>
          <p:cNvPr id="7" name="Picture 6">
            <a:extLst>
              <a:ext uri="{FF2B5EF4-FFF2-40B4-BE49-F238E27FC236}">
                <a16:creationId xmlns:a16="http://schemas.microsoft.com/office/drawing/2014/main" id="{CADFE0F0-E163-405D-0090-CA9456177FD9}"/>
              </a:ext>
            </a:extLst>
          </p:cNvPr>
          <p:cNvPicPr>
            <a:picLocks noChangeAspect="1"/>
          </p:cNvPicPr>
          <p:nvPr/>
        </p:nvPicPr>
        <p:blipFill>
          <a:blip r:embed="rId2">
            <a:extLst>
              <a:ext uri="{28A0092B-C50C-407E-A947-70E740481C1C}">
                <a14:useLocalDpi xmlns:a14="http://schemas.microsoft.com/office/drawing/2010/main" val="0"/>
              </a:ext>
            </a:extLst>
          </a:blip>
          <a:srcRect t="9871" b="25619"/>
          <a:stretch/>
        </p:blipFill>
        <p:spPr>
          <a:xfrm>
            <a:off x="1596835" y="1003969"/>
            <a:ext cx="9316004" cy="5208468"/>
          </a:xfrm>
          <a:prstGeom prst="rect">
            <a:avLst/>
          </a:prstGeom>
        </p:spPr>
      </p:pic>
      <p:sp>
        <p:nvSpPr>
          <p:cNvPr id="2" name="Rectangle 1">
            <a:extLst>
              <a:ext uri="{FF2B5EF4-FFF2-40B4-BE49-F238E27FC236}">
                <a16:creationId xmlns:a16="http://schemas.microsoft.com/office/drawing/2014/main" id="{4E94ADDB-62BE-69B3-04B6-E1E9EFEF994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Tree>
    <p:extLst>
      <p:ext uri="{BB962C8B-B14F-4D97-AF65-F5344CB8AC3E}">
        <p14:creationId xmlns:p14="http://schemas.microsoft.com/office/powerpoint/2010/main" val="2690601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0DF09-893D-9366-A555-137667FCB47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C60BAEC-FC11-E2D2-C853-8F5945CAAB07}"/>
              </a:ext>
            </a:extLst>
          </p:cNvPr>
          <p:cNvSpPr>
            <a:spLocks noGrp="1"/>
          </p:cNvSpPr>
          <p:nvPr>
            <p:ph type="title"/>
          </p:nvPr>
        </p:nvSpPr>
        <p:spPr/>
        <p:txBody>
          <a:bodyPr>
            <a:normAutofit/>
          </a:bodyPr>
          <a:lstStyle/>
          <a:p>
            <a:r>
              <a:rPr lang="en-US" dirty="0"/>
              <a:t>Objectives</a:t>
            </a:r>
          </a:p>
        </p:txBody>
      </p:sp>
      <p:pic>
        <p:nvPicPr>
          <p:cNvPr id="2" name="Content Placeholder 1" descr="A magnifying glass with a brick wall in the background&#10;&#10;Description automatically generated">
            <a:extLst>
              <a:ext uri="{FF2B5EF4-FFF2-40B4-BE49-F238E27FC236}">
                <a16:creationId xmlns:a16="http://schemas.microsoft.com/office/drawing/2014/main" id="{C6A04038-B4B6-152D-BBD0-FD0FD519449F}"/>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2675" b="93827" l="3254" r="92408">
                        <a14:foregroundMark x1="20174" y1="19753" x2="20174" y2="19753"/>
                        <a14:foregroundMark x1="47505" y1="12346" x2="47505" y2="12346"/>
                        <a14:foregroundMark x1="4121" y1="69959" x2="4121" y2="69959"/>
                        <a14:foregroundMark x1="16052" y1="7613" x2="16052" y2="7613"/>
                        <a14:foregroundMark x1="37744" y1="5967" x2="37744" y2="5967"/>
                        <a14:foregroundMark x1="38612" y1="2675" x2="38612" y2="2675"/>
                        <a14:foregroundMark x1="3254" y1="69342" x2="3254" y2="69342"/>
                        <a14:foregroundMark x1="88720" y1="69547" x2="88720" y2="69547"/>
                        <a14:foregroundMark x1="92408" y1="93827" x2="92408" y2="93827"/>
                        <a14:backgroundMark x1="36876" y1="206" x2="36876" y2="206"/>
                        <a14:backgroundMark x1="49024" y1="206" x2="49024" y2="206"/>
                      </a14:backgroundRemoval>
                    </a14:imgEffect>
                  </a14:imgLayer>
                </a14:imgProps>
              </a:ext>
              <a:ext uri="{28A0092B-C50C-407E-A947-70E740481C1C}">
                <a14:useLocalDpi xmlns:a14="http://schemas.microsoft.com/office/drawing/2010/main" val="0"/>
              </a:ext>
            </a:extLst>
          </a:blip>
          <a:stretch>
            <a:fillRect/>
          </a:stretch>
        </p:blipFill>
        <p:spPr>
          <a:xfrm>
            <a:off x="1277218" y="3303762"/>
            <a:ext cx="2501613" cy="2637275"/>
          </a:xfrm>
          <a:prstGeom prst="rect">
            <a:avLst/>
          </a:prstGeom>
        </p:spPr>
      </p:pic>
      <p:pic>
        <p:nvPicPr>
          <p:cNvPr id="3" name="Picture 2" descr="A yellow and pink picture with a sun in the background&#10;&#10;Description automatically generated">
            <a:extLst>
              <a:ext uri="{FF2B5EF4-FFF2-40B4-BE49-F238E27FC236}">
                <a16:creationId xmlns:a16="http://schemas.microsoft.com/office/drawing/2014/main" id="{07B9799B-8921-82D4-5048-939689C20B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4648" y="1811678"/>
            <a:ext cx="2117345" cy="1742273"/>
          </a:xfrm>
          <a:prstGeom prst="rect">
            <a:avLst/>
          </a:prstGeom>
        </p:spPr>
      </p:pic>
      <p:pic>
        <p:nvPicPr>
          <p:cNvPr id="8" name="Picture 7">
            <a:extLst>
              <a:ext uri="{FF2B5EF4-FFF2-40B4-BE49-F238E27FC236}">
                <a16:creationId xmlns:a16="http://schemas.microsoft.com/office/drawing/2014/main" id="{B300E0FB-ECAB-A214-AC25-D01D92453527}"/>
              </a:ext>
            </a:extLst>
          </p:cNvPr>
          <p:cNvPicPr>
            <a:picLocks noChangeAspect="1"/>
          </p:cNvPicPr>
          <p:nvPr/>
        </p:nvPicPr>
        <p:blipFill>
          <a:blip r:embed="rId6"/>
          <a:stretch>
            <a:fillRect/>
          </a:stretch>
        </p:blipFill>
        <p:spPr>
          <a:xfrm>
            <a:off x="8201531" y="1850800"/>
            <a:ext cx="3608989" cy="2030970"/>
          </a:xfrm>
          <a:prstGeom prst="rect">
            <a:avLst/>
          </a:prstGeom>
        </p:spPr>
      </p:pic>
      <p:pic>
        <p:nvPicPr>
          <p:cNvPr id="9" name="Picture 8" descr="A logo of a eye with a circuit board">
            <a:extLst>
              <a:ext uri="{FF2B5EF4-FFF2-40B4-BE49-F238E27FC236}">
                <a16:creationId xmlns:a16="http://schemas.microsoft.com/office/drawing/2014/main" id="{20EE4A71-EE5D-DC5D-2618-EF78B4447FC0}"/>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8519" b="74815" l="14500" r="85100">
                        <a14:foregroundMark x1="48300" y1="44167" x2="48300" y2="44167"/>
                        <a14:foregroundMark x1="51400" y1="46759" x2="51400" y2="46759"/>
                        <a14:foregroundMark x1="85100" y1="47407" x2="85100" y2="47407"/>
                        <a14:foregroundMark x1="14500" y1="48519" x2="14500" y2="48519"/>
                      </a14:backgroundRemoval>
                    </a14:imgEffect>
                  </a14:imgLayer>
                </a14:imgProps>
              </a:ext>
              <a:ext uri="{28A0092B-C50C-407E-A947-70E740481C1C}">
                <a14:useLocalDpi xmlns:a14="http://schemas.microsoft.com/office/drawing/2010/main" val="0"/>
              </a:ext>
            </a:extLst>
          </a:blip>
          <a:srcRect l="7793" t="11494" r="6966" b="18008"/>
          <a:stretch/>
        </p:blipFill>
        <p:spPr>
          <a:xfrm>
            <a:off x="5421353" y="3826043"/>
            <a:ext cx="2501613" cy="2234449"/>
          </a:xfrm>
          <a:prstGeom prst="rect">
            <a:avLst/>
          </a:prstGeom>
        </p:spPr>
      </p:pic>
    </p:spTree>
    <p:extLst>
      <p:ext uri="{BB962C8B-B14F-4D97-AF65-F5344CB8AC3E}">
        <p14:creationId xmlns:p14="http://schemas.microsoft.com/office/powerpoint/2010/main" val="3909623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41D501-6E1D-A773-59ED-E6CD0B050DCF}"/>
              </a:ext>
            </a:extLst>
          </p:cNvPr>
          <p:cNvSpPr txBox="1">
            <a:spLocks/>
          </p:cNvSpPr>
          <p:nvPr/>
        </p:nvSpPr>
        <p:spPr>
          <a:xfrm>
            <a:off x="785283" y="-32159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l"/>
            <a:r>
              <a:rPr lang="en-US" sz="4000"/>
              <a:t>Gannt Chart</a:t>
            </a:r>
            <a:endParaRPr lang="en-US"/>
          </a:p>
        </p:txBody>
      </p:sp>
      <p:pic>
        <p:nvPicPr>
          <p:cNvPr id="3" name="Picture 2" descr="A screenshot of a project management&#10;&#10;Description automatically generated">
            <a:extLst>
              <a:ext uri="{FF2B5EF4-FFF2-40B4-BE49-F238E27FC236}">
                <a16:creationId xmlns:a16="http://schemas.microsoft.com/office/drawing/2014/main" id="{C0A14BB8-0225-5241-CA8F-41578F137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359" y="90237"/>
            <a:ext cx="7433540" cy="6159892"/>
          </a:xfrm>
          <a:prstGeom prst="rect">
            <a:avLst/>
          </a:prstGeom>
        </p:spPr>
      </p:pic>
      <p:sp>
        <p:nvSpPr>
          <p:cNvPr id="2" name="Rectangle 1">
            <a:extLst>
              <a:ext uri="{FF2B5EF4-FFF2-40B4-BE49-F238E27FC236}">
                <a16:creationId xmlns:a16="http://schemas.microsoft.com/office/drawing/2014/main" id="{4C8DD3EE-7CF1-84C5-8C94-AE325AD2577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Tree>
    <p:extLst>
      <p:ext uri="{BB962C8B-B14F-4D97-AF65-F5344CB8AC3E}">
        <p14:creationId xmlns:p14="http://schemas.microsoft.com/office/powerpoint/2010/main" val="3263577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9A04C-0A55-6E70-74DE-A5BD1B0F878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8C926D-AE17-2763-3A20-019ECE909A59}"/>
              </a:ext>
            </a:extLst>
          </p:cNvPr>
          <p:cNvSpPr>
            <a:spLocks noGrp="1"/>
          </p:cNvSpPr>
          <p:nvPr>
            <p:ph type="title"/>
          </p:nvPr>
        </p:nvSpPr>
        <p:spPr/>
        <p:txBody>
          <a:bodyPr>
            <a:normAutofit/>
          </a:bodyPr>
          <a:lstStyle/>
          <a:p>
            <a:pPr algn="ctr"/>
            <a:r>
              <a:rPr lang="en-US" b="1"/>
              <a:t>Commercialization</a:t>
            </a:r>
          </a:p>
        </p:txBody>
      </p:sp>
      <p:sp>
        <p:nvSpPr>
          <p:cNvPr id="4" name="Text Placeholder 3">
            <a:extLst>
              <a:ext uri="{FF2B5EF4-FFF2-40B4-BE49-F238E27FC236}">
                <a16:creationId xmlns:a16="http://schemas.microsoft.com/office/drawing/2014/main" id="{501B181C-8731-84A6-1C07-8BBBE5A2C9EE}"/>
              </a:ext>
            </a:extLst>
          </p:cNvPr>
          <p:cNvSpPr>
            <a:spLocks noGrp="1"/>
          </p:cNvSpPr>
          <p:nvPr>
            <p:ph type="body" idx="1"/>
          </p:nvPr>
        </p:nvSpPr>
        <p:spPr>
          <a:xfrm>
            <a:off x="393967" y="2093119"/>
            <a:ext cx="5157787" cy="823912"/>
          </a:xfrm>
        </p:spPr>
        <p:txBody>
          <a:bodyPr>
            <a:normAutofit lnSpcReduction="10000"/>
          </a:bodyPr>
          <a:lstStyle/>
          <a:p>
            <a:r>
              <a:rPr lang="en-US" sz="2800">
                <a:solidFill>
                  <a:schemeClr val="tx1"/>
                </a:solidFill>
              </a:rPr>
              <a:t>Target Audience and Market Space</a:t>
            </a:r>
          </a:p>
        </p:txBody>
      </p:sp>
      <p:sp>
        <p:nvSpPr>
          <p:cNvPr id="6" name="Content Placeholder 5">
            <a:extLst>
              <a:ext uri="{FF2B5EF4-FFF2-40B4-BE49-F238E27FC236}">
                <a16:creationId xmlns:a16="http://schemas.microsoft.com/office/drawing/2014/main" id="{A1E67EBC-055B-C25C-F209-0CA979E765C9}"/>
              </a:ext>
            </a:extLst>
          </p:cNvPr>
          <p:cNvSpPr>
            <a:spLocks noGrp="1"/>
          </p:cNvSpPr>
          <p:nvPr>
            <p:ph sz="half" idx="2"/>
          </p:nvPr>
        </p:nvSpPr>
        <p:spPr>
          <a:xfrm>
            <a:off x="393967" y="2980960"/>
            <a:ext cx="5157787" cy="3684588"/>
          </a:xfrm>
        </p:spPr>
        <p:txBody>
          <a:bodyPr>
            <a:normAutofit/>
          </a:bodyPr>
          <a:lstStyle/>
          <a:p>
            <a:pPr>
              <a:buFont typeface="Wingdings" panose="05000000000000000000" pitchFamily="2" charset="2"/>
              <a:buChar char="ü"/>
            </a:pPr>
            <a:r>
              <a:rPr lang="en-US" sz="2400"/>
              <a:t>Urban planners  and Architects</a:t>
            </a:r>
          </a:p>
          <a:p>
            <a:pPr>
              <a:buFont typeface="Wingdings" panose="05000000000000000000" pitchFamily="2" charset="2"/>
              <a:buChar char="ü"/>
            </a:pPr>
            <a:r>
              <a:rPr lang="en-US" sz="2400"/>
              <a:t> Environmental Researchers</a:t>
            </a:r>
          </a:p>
          <a:p>
            <a:pPr>
              <a:buFont typeface="Wingdings" panose="05000000000000000000" pitchFamily="2" charset="2"/>
              <a:buChar char="ü"/>
            </a:pPr>
            <a:r>
              <a:rPr lang="en-US" sz="2400"/>
              <a:t>Smart city Developers </a:t>
            </a:r>
          </a:p>
          <a:p>
            <a:pPr>
              <a:buFont typeface="Wingdings" panose="05000000000000000000" pitchFamily="2" charset="2"/>
              <a:buChar char="ü"/>
            </a:pPr>
            <a:r>
              <a:rPr lang="en-US" sz="2400"/>
              <a:t>Constructions and Real Estate Developers</a:t>
            </a:r>
          </a:p>
          <a:p>
            <a:pPr>
              <a:buFont typeface="Wingdings" panose="05000000000000000000" pitchFamily="2" charset="2"/>
              <a:buChar char="ü"/>
            </a:pPr>
            <a:r>
              <a:rPr lang="en-US" sz="2400"/>
              <a:t>Government Agencies and Policy Makers</a:t>
            </a:r>
          </a:p>
        </p:txBody>
      </p:sp>
      <p:sp>
        <p:nvSpPr>
          <p:cNvPr id="7" name="Text Placeholder 6">
            <a:extLst>
              <a:ext uri="{FF2B5EF4-FFF2-40B4-BE49-F238E27FC236}">
                <a16:creationId xmlns:a16="http://schemas.microsoft.com/office/drawing/2014/main" id="{D0DD53C6-A06E-8C36-846C-FCE28C6AC476}"/>
              </a:ext>
            </a:extLst>
          </p:cNvPr>
          <p:cNvSpPr>
            <a:spLocks noGrp="1"/>
          </p:cNvSpPr>
          <p:nvPr>
            <p:ph type="body" sz="quarter" idx="3"/>
          </p:nvPr>
        </p:nvSpPr>
        <p:spPr>
          <a:xfrm>
            <a:off x="6096000" y="1798891"/>
            <a:ext cx="5183188" cy="823912"/>
          </a:xfrm>
        </p:spPr>
        <p:txBody>
          <a:bodyPr>
            <a:normAutofit lnSpcReduction="10000"/>
          </a:bodyPr>
          <a:lstStyle/>
          <a:p>
            <a:r>
              <a:rPr lang="en-US" sz="2800">
                <a:solidFill>
                  <a:schemeClr val="tx1"/>
                </a:solidFill>
              </a:rPr>
              <a:t>Market space</a:t>
            </a:r>
          </a:p>
        </p:txBody>
      </p:sp>
      <p:sp>
        <p:nvSpPr>
          <p:cNvPr id="8" name="Content Placeholder 7">
            <a:extLst>
              <a:ext uri="{FF2B5EF4-FFF2-40B4-BE49-F238E27FC236}">
                <a16:creationId xmlns:a16="http://schemas.microsoft.com/office/drawing/2014/main" id="{84A27E48-94F0-B1B7-35E0-2694B34F1472}"/>
              </a:ext>
            </a:extLst>
          </p:cNvPr>
          <p:cNvSpPr>
            <a:spLocks noGrp="1"/>
          </p:cNvSpPr>
          <p:nvPr>
            <p:ph sz="quarter" idx="4"/>
          </p:nvPr>
        </p:nvSpPr>
        <p:spPr>
          <a:xfrm>
            <a:off x="6096000" y="2758874"/>
            <a:ext cx="5183188" cy="3684588"/>
          </a:xfrm>
        </p:spPr>
        <p:txBody>
          <a:bodyPr>
            <a:normAutofit/>
          </a:bodyPr>
          <a:lstStyle/>
          <a:p>
            <a:pPr>
              <a:buFont typeface="Wingdings" panose="05000000000000000000" pitchFamily="2" charset="2"/>
              <a:buChar char="ü"/>
            </a:pPr>
            <a:r>
              <a:rPr lang="en-US" sz="2400"/>
              <a:t>Urban Development Sector</a:t>
            </a:r>
          </a:p>
          <a:p>
            <a:pPr>
              <a:buFont typeface="Wingdings" panose="05000000000000000000" pitchFamily="2" charset="2"/>
              <a:buChar char="ü"/>
            </a:pPr>
            <a:r>
              <a:rPr lang="en-US" sz="2400"/>
              <a:t>Construction and Real state Market</a:t>
            </a:r>
          </a:p>
          <a:p>
            <a:pPr>
              <a:buFont typeface="Wingdings" panose="05000000000000000000" pitchFamily="2" charset="2"/>
              <a:buChar char="ü"/>
            </a:pPr>
            <a:r>
              <a:rPr lang="en-US" sz="2400"/>
              <a:t>Sustainability Consulting Firms</a:t>
            </a:r>
          </a:p>
        </p:txBody>
      </p:sp>
      <p:pic>
        <p:nvPicPr>
          <p:cNvPr id="3074" name="Picture 2" descr="Flat illustration people handshake">
            <a:extLst>
              <a:ext uri="{FF2B5EF4-FFF2-40B4-BE49-F238E27FC236}">
                <a16:creationId xmlns:a16="http://schemas.microsoft.com/office/drawing/2014/main" id="{34D38C6E-88B4-8148-7CDA-F07F1A48B448}"/>
              </a:ext>
            </a:extLst>
          </p:cNvPr>
          <p:cNvPicPr>
            <a:picLocks noChangeAspect="1" noChangeArrowheads="1"/>
          </p:cNvPicPr>
          <p:nvPr/>
        </p:nvPicPr>
        <p:blipFill>
          <a:blip r:embed="rId2">
            <a:alphaModFix amt="70000"/>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99296" y="-363839"/>
            <a:ext cx="3280870" cy="32808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C4D3DA-59E5-8C45-855D-B9C47A578B6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Tree>
    <p:extLst>
      <p:ext uri="{BB962C8B-B14F-4D97-AF65-F5344CB8AC3E}">
        <p14:creationId xmlns:p14="http://schemas.microsoft.com/office/powerpoint/2010/main" val="1471982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4A088-7D21-F4AF-EA56-1BE7DC0ADAB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6448AAB-4F07-B060-47A9-260B239E937A}"/>
              </a:ext>
            </a:extLst>
          </p:cNvPr>
          <p:cNvSpPr>
            <a:spLocks noGrp="1"/>
          </p:cNvSpPr>
          <p:nvPr>
            <p:ph type="title"/>
          </p:nvPr>
        </p:nvSpPr>
        <p:spPr/>
        <p:txBody>
          <a:bodyPr>
            <a:normAutofit/>
          </a:bodyPr>
          <a:lstStyle/>
          <a:p>
            <a:r>
              <a:rPr lang="en-US"/>
              <a:t>Budget Plan</a:t>
            </a:r>
          </a:p>
        </p:txBody>
      </p:sp>
      <p:graphicFrame>
        <p:nvGraphicFramePr>
          <p:cNvPr id="12" name="Content Placeholder 6">
            <a:extLst>
              <a:ext uri="{FF2B5EF4-FFF2-40B4-BE49-F238E27FC236}">
                <a16:creationId xmlns:a16="http://schemas.microsoft.com/office/drawing/2014/main" id="{8B1B7CCC-D455-EDA4-82AB-28B0EE40DD60}"/>
              </a:ext>
            </a:extLst>
          </p:cNvPr>
          <p:cNvGraphicFramePr>
            <a:graphicFrameLocks noGrp="1"/>
          </p:cNvGraphicFramePr>
          <p:nvPr>
            <p:ph idx="1"/>
          </p:nvPr>
        </p:nvGraphicFramePr>
        <p:xfrm>
          <a:off x="1223195" y="1690688"/>
          <a:ext cx="9745610" cy="3926104"/>
        </p:xfrm>
        <a:graphic>
          <a:graphicData uri="http://schemas.openxmlformats.org/drawingml/2006/table">
            <a:tbl>
              <a:tblPr firstRow="1" firstCol="1" bandRow="1">
                <a:tableStyleId>{9D7B26C5-4107-4FEC-AEDC-1716B250A1EF}</a:tableStyleId>
              </a:tblPr>
              <a:tblGrid>
                <a:gridCol w="4872805">
                  <a:extLst>
                    <a:ext uri="{9D8B030D-6E8A-4147-A177-3AD203B41FA5}">
                      <a16:colId xmlns:a16="http://schemas.microsoft.com/office/drawing/2014/main" val="3753665550"/>
                    </a:ext>
                  </a:extLst>
                </a:gridCol>
                <a:gridCol w="4872805">
                  <a:extLst>
                    <a:ext uri="{9D8B030D-6E8A-4147-A177-3AD203B41FA5}">
                      <a16:colId xmlns:a16="http://schemas.microsoft.com/office/drawing/2014/main" val="1439783407"/>
                    </a:ext>
                  </a:extLst>
                </a:gridCol>
              </a:tblGrid>
              <a:tr h="490763">
                <a:tc>
                  <a:txBody>
                    <a:bodyPr/>
                    <a:lstStyle/>
                    <a:p>
                      <a:pPr marL="0" marR="0" algn="ctr">
                        <a:lnSpc>
                          <a:spcPct val="110000"/>
                        </a:lnSpc>
                        <a:spcAft>
                          <a:spcPts val="600"/>
                        </a:spcAft>
                      </a:pPr>
                      <a:r>
                        <a:rPr lang="en-US" sz="1800" b="1">
                          <a:solidFill>
                            <a:schemeClr val="bg1"/>
                          </a:solidFill>
                          <a:effectLst/>
                        </a:rPr>
                        <a:t>Requirement</a:t>
                      </a:r>
                      <a:endParaRPr lang="en-US" sz="18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800" b="1">
                          <a:solidFill>
                            <a:schemeClr val="bg1"/>
                          </a:solidFill>
                          <a:effectLst/>
                        </a:rPr>
                        <a:t>Price (Rs.)</a:t>
                      </a:r>
                      <a:endParaRPr lang="en-US" sz="18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446097001"/>
                  </a:ext>
                </a:extLst>
              </a:tr>
              <a:tr h="490763">
                <a:tc>
                  <a:txBody>
                    <a:bodyPr/>
                    <a:lstStyle/>
                    <a:p>
                      <a:pPr marL="0" marR="0" algn="just">
                        <a:lnSpc>
                          <a:spcPct val="110000"/>
                        </a:lnSpc>
                        <a:spcAft>
                          <a:spcPts val="600"/>
                        </a:spcAft>
                      </a:pPr>
                      <a:r>
                        <a:rPr lang="en-US" sz="1600" b="0">
                          <a:solidFill>
                            <a:schemeClr val="bg1"/>
                          </a:solidFill>
                          <a:effectLst/>
                        </a:rPr>
                        <a:t>Cloud Computing Service</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10000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289179147"/>
                  </a:ext>
                </a:extLst>
              </a:tr>
              <a:tr h="490763">
                <a:tc>
                  <a:txBody>
                    <a:bodyPr/>
                    <a:lstStyle/>
                    <a:p>
                      <a:pPr marL="0" marR="0" algn="just">
                        <a:lnSpc>
                          <a:spcPct val="110000"/>
                        </a:lnSpc>
                        <a:spcAft>
                          <a:spcPts val="600"/>
                        </a:spcAft>
                      </a:pPr>
                      <a:r>
                        <a:rPr lang="en-US" sz="1600" b="0">
                          <a:solidFill>
                            <a:schemeClr val="bg1"/>
                          </a:solidFill>
                          <a:effectLst/>
                        </a:rPr>
                        <a:t>Domain Registration</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4000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485411681"/>
                  </a:ext>
                </a:extLst>
              </a:tr>
              <a:tr h="490763">
                <a:tc>
                  <a:txBody>
                    <a:bodyPr/>
                    <a:lstStyle/>
                    <a:p>
                      <a:pPr marL="0" marR="0" algn="just">
                        <a:lnSpc>
                          <a:spcPct val="110000"/>
                        </a:lnSpc>
                        <a:spcAft>
                          <a:spcPts val="600"/>
                        </a:spcAft>
                      </a:pPr>
                      <a:r>
                        <a:rPr lang="en-US" sz="1600" b="0">
                          <a:solidFill>
                            <a:schemeClr val="bg1"/>
                          </a:solidFill>
                          <a:effectLst/>
                        </a:rPr>
                        <a:t>Hardware Products</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1">
                          <a:solidFill>
                            <a:schemeClr val="bg1"/>
                          </a:solidFill>
                          <a:effectLst/>
                        </a:rPr>
                        <a:t>30000</a:t>
                      </a:r>
                      <a:endParaRPr lang="en-US" sz="16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975426434"/>
                  </a:ext>
                </a:extLst>
              </a:tr>
              <a:tr h="490763">
                <a:tc>
                  <a:txBody>
                    <a:bodyPr/>
                    <a:lstStyle/>
                    <a:p>
                      <a:pPr marL="0" marR="0" algn="just">
                        <a:lnSpc>
                          <a:spcPct val="110000"/>
                        </a:lnSpc>
                        <a:spcAft>
                          <a:spcPts val="600"/>
                        </a:spcAft>
                      </a:pPr>
                      <a:r>
                        <a:rPr lang="en-US" sz="1600" b="1">
                          <a:solidFill>
                            <a:schemeClr val="bg1"/>
                          </a:solidFill>
                          <a:effectLst/>
                        </a:rPr>
                        <a:t>Wi-fi charges</a:t>
                      </a:r>
                      <a:endParaRPr lang="en-US" sz="1600" b="1">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6000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581111616"/>
                  </a:ext>
                </a:extLst>
              </a:tr>
              <a:tr h="490763">
                <a:tc>
                  <a:txBody>
                    <a:bodyPr/>
                    <a:lstStyle/>
                    <a:p>
                      <a:pPr marL="0" marR="0" algn="just">
                        <a:lnSpc>
                          <a:spcPct val="110000"/>
                        </a:lnSpc>
                        <a:spcAft>
                          <a:spcPts val="600"/>
                        </a:spcAft>
                      </a:pPr>
                      <a:r>
                        <a:rPr lang="en-US" sz="1600" b="0">
                          <a:solidFill>
                            <a:schemeClr val="bg1"/>
                          </a:solidFill>
                          <a:effectLst/>
                        </a:rPr>
                        <a:t>Transportation</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tabLst>
                          <a:tab pos="2379980" algn="l"/>
                        </a:tabLst>
                      </a:pPr>
                      <a:r>
                        <a:rPr lang="en-US" sz="1600" b="0">
                          <a:solidFill>
                            <a:schemeClr val="bg1"/>
                          </a:solidFill>
                          <a:effectLst/>
                        </a:rPr>
                        <a:t>5000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4223192362"/>
                  </a:ext>
                </a:extLst>
              </a:tr>
              <a:tr h="490763">
                <a:tc>
                  <a:txBody>
                    <a:bodyPr/>
                    <a:lstStyle/>
                    <a:p>
                      <a:pPr marL="0" marR="0" algn="just">
                        <a:lnSpc>
                          <a:spcPct val="110000"/>
                        </a:lnSpc>
                        <a:spcAft>
                          <a:spcPts val="600"/>
                        </a:spcAft>
                      </a:pPr>
                      <a:r>
                        <a:rPr lang="en-US" sz="1600" b="0">
                          <a:solidFill>
                            <a:schemeClr val="bg1"/>
                          </a:solidFill>
                          <a:effectLst/>
                        </a:rPr>
                        <a:t>Other</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5000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46597389"/>
                  </a:ext>
                </a:extLst>
              </a:tr>
              <a:tr h="490763">
                <a:tc>
                  <a:txBody>
                    <a:bodyPr/>
                    <a:lstStyle/>
                    <a:p>
                      <a:pPr marL="0" marR="0" algn="just">
                        <a:lnSpc>
                          <a:spcPct val="110000"/>
                        </a:lnSpc>
                        <a:spcAft>
                          <a:spcPts val="600"/>
                        </a:spcAft>
                      </a:pPr>
                      <a:r>
                        <a:rPr lang="en-US" sz="1600" b="0">
                          <a:solidFill>
                            <a:schemeClr val="bg1"/>
                          </a:solidFill>
                          <a:effectLst/>
                        </a:rPr>
                        <a:t>Total estimated cost</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marL="0" marR="0" algn="ctr">
                        <a:lnSpc>
                          <a:spcPct val="110000"/>
                        </a:lnSpc>
                        <a:spcAft>
                          <a:spcPts val="600"/>
                        </a:spcAft>
                      </a:pPr>
                      <a:r>
                        <a:rPr lang="en-US" sz="1600" b="0">
                          <a:solidFill>
                            <a:schemeClr val="bg1"/>
                          </a:solidFill>
                          <a:effectLst/>
                        </a:rPr>
                        <a:t>60000</a:t>
                      </a:r>
                      <a:endParaRPr lang="en-US" sz="1600" b="0">
                        <a:solidFill>
                          <a:schemeClr val="bg1"/>
                        </a:solidFill>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2942091904"/>
                  </a:ext>
                </a:extLst>
              </a:tr>
            </a:tbl>
          </a:graphicData>
        </a:graphic>
      </p:graphicFrame>
      <p:sp>
        <p:nvSpPr>
          <p:cNvPr id="3" name="Rectangle 2">
            <a:extLst>
              <a:ext uri="{FF2B5EF4-FFF2-40B4-BE49-F238E27FC236}">
                <a16:creationId xmlns:a16="http://schemas.microsoft.com/office/drawing/2014/main" id="{6D5C92B4-2D28-DC21-C173-BD28AA3A090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endParaRPr lang="en-US" sz="1800" b="0">
              <a:solidFill>
                <a:schemeClr val="tx1"/>
              </a:solidFill>
            </a:endParaRPr>
          </a:p>
        </p:txBody>
      </p:sp>
    </p:spTree>
    <p:extLst>
      <p:ext uri="{BB962C8B-B14F-4D97-AF65-F5344CB8AC3E}">
        <p14:creationId xmlns:p14="http://schemas.microsoft.com/office/powerpoint/2010/main" val="25698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a:t>References</a:t>
            </a:r>
          </a:p>
        </p:txBody>
      </p:sp>
      <p:sp>
        <p:nvSpPr>
          <p:cNvPr id="5" name="Rectangle 4">
            <a:extLst>
              <a:ext uri="{FF2B5EF4-FFF2-40B4-BE49-F238E27FC236}">
                <a16:creationId xmlns:a16="http://schemas.microsoft.com/office/drawing/2014/main" id="{6A974139-3E82-3943-F812-B873C4EA765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IT21802058</a:t>
            </a:r>
            <a:r>
              <a:rPr lang="en-US" sz="1800">
                <a:solidFill>
                  <a:schemeClr val="tx1"/>
                </a:solidFill>
              </a:rPr>
              <a:t> |  </a:t>
            </a:r>
            <a:r>
              <a:rPr lang="en-US">
                <a:solidFill>
                  <a:schemeClr val="tx1"/>
                </a:solidFill>
              </a:rPr>
              <a:t> </a:t>
            </a:r>
            <a:r>
              <a:rPr lang="en-US" b="1">
                <a:solidFill>
                  <a:schemeClr val="tx1"/>
                </a:solidFill>
              </a:rPr>
              <a:t>Madhuwantha G K O </a:t>
            </a:r>
            <a:r>
              <a:rPr lang="en-US" sz="1800" b="1">
                <a:solidFill>
                  <a:schemeClr val="tx1"/>
                </a:solidFill>
              </a:rPr>
              <a:t>  </a:t>
            </a:r>
            <a:r>
              <a:rPr lang="en-US" sz="1800">
                <a:solidFill>
                  <a:schemeClr val="tx1"/>
                </a:solidFill>
              </a:rPr>
              <a:t>|   </a:t>
            </a:r>
            <a:r>
              <a:rPr lang="en-US">
                <a:solidFill>
                  <a:schemeClr val="tx1"/>
                </a:solidFill>
              </a:rPr>
              <a:t>R25 - 002</a:t>
            </a:r>
          </a:p>
        </p:txBody>
      </p:sp>
      <p:graphicFrame>
        <p:nvGraphicFramePr>
          <p:cNvPr id="8" name="Table 7">
            <a:extLst>
              <a:ext uri="{FF2B5EF4-FFF2-40B4-BE49-F238E27FC236}">
                <a16:creationId xmlns:a16="http://schemas.microsoft.com/office/drawing/2014/main" id="{E3E56577-00BD-05AD-F091-4349D54BA87E}"/>
              </a:ext>
            </a:extLst>
          </p:cNvPr>
          <p:cNvGraphicFramePr>
            <a:graphicFrameLocks noGrp="1"/>
          </p:cNvGraphicFramePr>
          <p:nvPr>
            <p:extLst>
              <p:ext uri="{D42A27DB-BD31-4B8C-83A1-F6EECF244321}">
                <p14:modId xmlns:p14="http://schemas.microsoft.com/office/powerpoint/2010/main" val="1141674839"/>
              </p:ext>
            </p:extLst>
          </p:nvPr>
        </p:nvGraphicFramePr>
        <p:xfrm>
          <a:off x="838200" y="2028825"/>
          <a:ext cx="10515600" cy="2800350"/>
        </p:xfrm>
        <a:graphic>
          <a:graphicData uri="http://schemas.openxmlformats.org/drawingml/2006/table">
            <a:tbl>
              <a:tblPr bandRow="1">
                <a:tableStyleId>{5C22544A-7EE6-4342-B048-85BDC9FD1C3A}</a:tableStyleId>
              </a:tblPr>
              <a:tblGrid>
                <a:gridCol w="10515600">
                  <a:extLst>
                    <a:ext uri="{9D8B030D-6E8A-4147-A177-3AD203B41FA5}">
                      <a16:colId xmlns:a16="http://schemas.microsoft.com/office/drawing/2014/main" val="2955657767"/>
                    </a:ext>
                  </a:extLst>
                </a:gridCol>
              </a:tblGrid>
              <a:tr h="933450">
                <a:tc>
                  <a:txBody>
                    <a:bodyPr/>
                    <a:lstStyle/>
                    <a:p>
                      <a:pPr marL="0" indent="0" algn="l" rtl="0" fontAlgn="base">
                        <a:lnSpc>
                          <a:spcPts val="1412"/>
                        </a:lnSpc>
                        <a:buNone/>
                      </a:pPr>
                      <a:r>
                        <a:rPr lang="en-US" sz="1100" b="0" i="0">
                          <a:solidFill>
                            <a:schemeClr val="bg1"/>
                          </a:solidFill>
                          <a:effectLst/>
                          <a:latin typeface="Aptos"/>
                        </a:rPr>
                        <a:t>[1]  </a:t>
                      </a:r>
                      <a:r>
                        <a:rPr lang="en-US" sz="1100" b="0" i="0" u="none" strike="noStrike" noProof="0">
                          <a:solidFill>
                            <a:schemeClr val="bg1"/>
                          </a:solidFill>
                          <a:effectLst/>
                        </a:rPr>
                        <a:t>Junjing Yang, Mat Santamouris, "Urban Heat Island Mitigation Technologies in Asian and Australian Cities, - mpact and Mitigation " </a:t>
                      </a:r>
                      <a:r>
                        <a:rPr lang="en-US" sz="1100" b="0" i="1" u="none" strike="noStrike" noProof="0">
                          <a:solidFill>
                            <a:schemeClr val="bg1"/>
                          </a:solidFill>
                          <a:effectLst/>
                        </a:rPr>
                        <a:t>MDPI</a:t>
                      </a:r>
                      <a:r>
                        <a:rPr lang="en-US" sz="1100" b="0" i="0" u="none" strike="noStrike" noProof="0">
                          <a:solidFill>
                            <a:schemeClr val="bg1"/>
                          </a:solidFill>
                          <a:effectLst/>
                        </a:rPr>
                        <a:t>, 2018.</a:t>
                      </a:r>
                      <a:endParaRPr lang="en-US" sz="1100" b="0" i="0">
                        <a:solidFill>
                          <a:schemeClr val="bg1"/>
                        </a:solidFill>
                        <a:effectLst/>
                        <a:latin typeface="Aptos"/>
                      </a:endParaRPr>
                    </a:p>
                    <a:p>
                      <a:pPr lvl="0" algn="l">
                        <a:lnSpc>
                          <a:spcPts val="1412"/>
                        </a:lnSpc>
                        <a:buNone/>
                      </a:pPr>
                      <a:endParaRPr lang="en-US" sz="1100" b="0" i="0">
                        <a:solidFill>
                          <a:schemeClr val="bg1"/>
                        </a:solidFill>
                        <a:effectLst/>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7241675"/>
                  </a:ext>
                </a:extLst>
              </a:tr>
              <a:tr h="933450">
                <a:tc>
                  <a:txBody>
                    <a:bodyPr/>
                    <a:lstStyle/>
                    <a:p>
                      <a:pPr marL="0" indent="0" algn="l" rtl="0" fontAlgn="base">
                        <a:lnSpc>
                          <a:spcPts val="1412"/>
                        </a:lnSpc>
                        <a:buNone/>
                      </a:pPr>
                      <a:r>
                        <a:rPr lang="en-US" sz="1100" b="0" i="0">
                          <a:solidFill>
                            <a:schemeClr val="bg1"/>
                          </a:solidFill>
                          <a:effectLst/>
                          <a:latin typeface="Aptos"/>
                        </a:rPr>
                        <a:t>[2]  </a:t>
                      </a:r>
                      <a:r>
                        <a:rPr lang="en-US" sz="1100" b="0" i="0" u="none" strike="noStrike" noProof="0">
                          <a:solidFill>
                            <a:schemeClr val="bg1"/>
                          </a:solidFill>
                          <a:effectLst/>
                        </a:rPr>
                        <a:t>Mustafa Ersan, Erdal Irmak, and Alperen Mustafa colak, "Application, Insights and Implications of Digital Twins in City Management" Proceedings of the IEEE Conference on International Conference on Smart Grid (icSmartGrid) 2024.</a:t>
                      </a:r>
                      <a:endParaRPr lang="en-US" sz="1100" b="0" i="0">
                        <a:solidFill>
                          <a:schemeClr val="bg1"/>
                        </a:solidFill>
                        <a:effectLst/>
                        <a:latin typeface="Aptos"/>
                      </a:endParaRPr>
                    </a:p>
                    <a:p>
                      <a:pPr lvl="0" algn="l">
                        <a:lnSpc>
                          <a:spcPts val="1412"/>
                        </a:lnSpc>
                        <a:buNone/>
                      </a:pPr>
                      <a:endParaRPr lang="en-US" sz="1100" b="0" i="0">
                        <a:solidFill>
                          <a:schemeClr val="bg1"/>
                        </a:solidFill>
                        <a:effectLst/>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8107650"/>
                  </a:ext>
                </a:extLst>
              </a:tr>
              <a:tr h="933450">
                <a:tc>
                  <a:txBody>
                    <a:bodyPr/>
                    <a:lstStyle/>
                    <a:p>
                      <a:pPr algn="l" rtl="0" fontAlgn="base">
                        <a:lnSpc>
                          <a:spcPts val="1412"/>
                        </a:lnSpc>
                      </a:pPr>
                      <a:r>
                        <a:rPr lang="en-US" sz="1100" b="0" i="0">
                          <a:solidFill>
                            <a:schemeClr val="bg1"/>
                          </a:solidFill>
                          <a:effectLst/>
                          <a:latin typeface="Aptos"/>
                        </a:rPr>
                        <a:t>[3]  </a:t>
                      </a:r>
                      <a:r>
                        <a:rPr lang="en-US" sz="1100" b="0" i="0" u="none" strike="noStrike" noProof="0">
                          <a:solidFill>
                            <a:schemeClr val="bg1"/>
                          </a:solidFill>
                          <a:effectLst/>
                          <a:latin typeface="Aptos"/>
                        </a:rPr>
                        <a:t>Daoguang Yang, Hamid Reza Karimi, Okyay Kaynak, Shen Yin "Developments of Digital Twin Technologies in Industrial, Smart City, and Healthcare Sectors: A Survey," in </a:t>
                      </a:r>
                      <a:r>
                        <a:rPr lang="en-US" sz="1100" b="0" i="1" u="none" strike="noStrike" noProof="0">
                          <a:solidFill>
                            <a:schemeClr val="bg1"/>
                          </a:solidFill>
                          <a:effectLst/>
                          <a:latin typeface="Aptos"/>
                        </a:rPr>
                        <a:t>ResearchGate</a:t>
                      </a:r>
                      <a:r>
                        <a:rPr lang="en-US" sz="1100" b="0" i="0" u="none" strike="noStrike" noProof="0">
                          <a:solidFill>
                            <a:schemeClr val="bg1"/>
                          </a:solidFill>
                          <a:effectLst/>
                          <a:latin typeface="Aptos"/>
                        </a:rPr>
                        <a:t>, 2021</a:t>
                      </a:r>
                      <a:endParaRPr lang="en-US" sz="1100" b="0" i="0">
                        <a:solidFill>
                          <a:schemeClr val="bg1"/>
                        </a:solidFill>
                        <a:effectLst/>
                        <a:latin typeface="Aptos"/>
                      </a:endParaRPr>
                    </a:p>
                  </a:txBody>
                  <a:tcPr marL="9525" marR="9525" marT="9525" marB="95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6550333"/>
                  </a:ext>
                </a:extLst>
              </a:tr>
            </a:tbl>
          </a:graphicData>
        </a:graphic>
      </p:graphicFrame>
    </p:spTree>
    <p:extLst>
      <p:ext uri="{BB962C8B-B14F-4D97-AF65-F5344CB8AC3E}">
        <p14:creationId xmlns:p14="http://schemas.microsoft.com/office/powerpoint/2010/main" val="325021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84378-1987-6177-DEC1-0BC3EDC13A0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03E7584-E6D5-DCCD-3408-35D382840785}"/>
              </a:ext>
            </a:extLst>
          </p:cNvPr>
          <p:cNvSpPr>
            <a:spLocks noGrp="1"/>
          </p:cNvSpPr>
          <p:nvPr>
            <p:ph type="title"/>
          </p:nvPr>
        </p:nvSpPr>
        <p:spPr/>
        <p:txBody>
          <a:bodyPr>
            <a:normAutofit/>
          </a:bodyPr>
          <a:lstStyle/>
          <a:p>
            <a:pPr algn="ctr"/>
            <a:r>
              <a:rPr lang="en-US" dirty="0"/>
              <a:t>System Diagram</a:t>
            </a:r>
            <a:endParaRPr lang="en-US"/>
          </a:p>
        </p:txBody>
      </p:sp>
      <p:pic>
        <p:nvPicPr>
          <p:cNvPr id="7" name="Content Placeholder 6">
            <a:extLst>
              <a:ext uri="{FF2B5EF4-FFF2-40B4-BE49-F238E27FC236}">
                <a16:creationId xmlns:a16="http://schemas.microsoft.com/office/drawing/2014/main" id="{87CAD413-A7FA-7F95-245A-573B4231C10F}"/>
              </a:ext>
            </a:extLst>
          </p:cNvPr>
          <p:cNvPicPr>
            <a:picLocks noGrp="1" noChangeAspect="1"/>
          </p:cNvPicPr>
          <p:nvPr>
            <p:ph idx="1"/>
          </p:nvPr>
        </p:nvPicPr>
        <p:blipFill>
          <a:blip r:embed="rId2"/>
          <a:stretch>
            <a:fillRect/>
          </a:stretch>
        </p:blipFill>
        <p:spPr>
          <a:xfrm>
            <a:off x="2953670" y="1379289"/>
            <a:ext cx="6473250" cy="4911151"/>
          </a:xfrm>
        </p:spPr>
      </p:pic>
    </p:spTree>
    <p:extLst>
      <p:ext uri="{BB962C8B-B14F-4D97-AF65-F5344CB8AC3E}">
        <p14:creationId xmlns:p14="http://schemas.microsoft.com/office/powerpoint/2010/main" val="148978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F31F9-63E9-9DCB-060F-A0EC9F37A8F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1CEFBFE-8331-BD88-2B13-4A4AA705F2CC}"/>
              </a:ext>
            </a:extLst>
          </p:cNvPr>
          <p:cNvSpPr>
            <a:spLocks noGrp="1"/>
          </p:cNvSpPr>
          <p:nvPr>
            <p:ph type="title"/>
          </p:nvPr>
        </p:nvSpPr>
        <p:spPr>
          <a:xfrm>
            <a:off x="831850" y="1719570"/>
            <a:ext cx="10515600" cy="2852737"/>
          </a:xfrm>
        </p:spPr>
        <p:txBody>
          <a:bodyPr/>
          <a:lstStyle/>
          <a:p>
            <a:r>
              <a:rPr lang="en-US" sz="5400"/>
              <a:t>IT21256264</a:t>
            </a:r>
            <a:r>
              <a:rPr lang="en-US"/>
              <a:t> | KUMARA B.D.A.N.</a:t>
            </a:r>
          </a:p>
        </p:txBody>
      </p:sp>
      <p:sp>
        <p:nvSpPr>
          <p:cNvPr id="6" name="Text Placeholder 5">
            <a:extLst>
              <a:ext uri="{FF2B5EF4-FFF2-40B4-BE49-F238E27FC236}">
                <a16:creationId xmlns:a16="http://schemas.microsoft.com/office/drawing/2014/main" id="{16F6724F-3944-BAC3-8241-A2E9987106F5}"/>
              </a:ext>
            </a:extLst>
          </p:cNvPr>
          <p:cNvSpPr>
            <a:spLocks noGrp="1"/>
          </p:cNvSpPr>
          <p:nvPr>
            <p:ph type="body" idx="1"/>
          </p:nvPr>
        </p:nvSpPr>
        <p:spPr>
          <a:xfrm>
            <a:off x="831850" y="4589463"/>
            <a:ext cx="10515600" cy="1500187"/>
          </a:xfrm>
        </p:spPr>
        <p:txBody>
          <a:bodyPr/>
          <a:lstStyle/>
          <a:p>
            <a:r>
              <a:rPr lang="en-US">
                <a:solidFill>
                  <a:schemeClr val="tx1"/>
                </a:solidFill>
              </a:rPr>
              <a:t>Software Engineering</a:t>
            </a:r>
          </a:p>
          <a:p>
            <a:endParaRPr lang="en-US"/>
          </a:p>
        </p:txBody>
      </p:sp>
      <p:sp>
        <p:nvSpPr>
          <p:cNvPr id="4" name="Rectangle 3">
            <a:extLst>
              <a:ext uri="{FF2B5EF4-FFF2-40B4-BE49-F238E27FC236}">
                <a16:creationId xmlns:a16="http://schemas.microsoft.com/office/drawing/2014/main" id="{B63FE15E-9D0E-92B6-7C90-2CCEE319A1D4}"/>
              </a:ext>
            </a:extLst>
          </p:cNvPr>
          <p:cNvSpPr/>
          <p:nvPr/>
        </p:nvSpPr>
        <p:spPr>
          <a:xfrm>
            <a:off x="3276600" y="6457016"/>
            <a:ext cx="4768250" cy="324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IT21256264</a:t>
            </a:r>
            <a:r>
              <a:rPr lang="en-US" sz="1800">
                <a:solidFill>
                  <a:schemeClr val="tx1"/>
                </a:solidFill>
              </a:rPr>
              <a:t>   |   </a:t>
            </a:r>
            <a:r>
              <a:rPr lang="en-US">
                <a:solidFill>
                  <a:schemeClr val="tx1"/>
                </a:solidFill>
              </a:rPr>
              <a:t>Kumara B.D.A.N</a:t>
            </a:r>
            <a:r>
              <a:rPr lang="en-US" sz="1800" b="1">
                <a:solidFill>
                  <a:schemeClr val="tx1"/>
                </a:solidFill>
              </a:rPr>
              <a:t>  </a:t>
            </a:r>
            <a:r>
              <a:rPr lang="en-US" sz="1800">
                <a:solidFill>
                  <a:schemeClr val="tx1"/>
                </a:solidFill>
              </a:rPr>
              <a:t>| </a:t>
            </a:r>
            <a:r>
              <a:rPr lang="en-US" sz="1800" b="0">
                <a:solidFill>
                  <a:schemeClr val="tx1"/>
                </a:solidFill>
              </a:rPr>
              <a:t>R25-002</a:t>
            </a:r>
            <a:r>
              <a:rPr lang="en-US" sz="1800">
                <a:solidFill>
                  <a:schemeClr val="tx1"/>
                </a:solidFill>
              </a:rPr>
              <a:t>  </a:t>
            </a:r>
            <a:endParaRPr lang="en-US" sz="1800" b="0">
              <a:solidFill>
                <a:schemeClr val="tx1"/>
              </a:solidFill>
            </a:endParaRPr>
          </a:p>
        </p:txBody>
      </p:sp>
      <p:pic>
        <p:nvPicPr>
          <p:cNvPr id="1026" name="Picture 2">
            <a:extLst>
              <a:ext uri="{FF2B5EF4-FFF2-40B4-BE49-F238E27FC236}">
                <a16:creationId xmlns:a16="http://schemas.microsoft.com/office/drawing/2014/main" id="{07E5DA62-DC39-25A8-B851-9C5886D0B3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53600" y="152400"/>
            <a:ext cx="2128324"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895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01505-37B8-C406-2285-028EA9A22090}"/>
              </a:ext>
            </a:extLst>
          </p:cNvPr>
          <p:cNvSpPr>
            <a:spLocks noGrp="1"/>
          </p:cNvSpPr>
          <p:nvPr>
            <p:ph type="ctrTitle"/>
          </p:nvPr>
        </p:nvSpPr>
        <p:spPr>
          <a:xfrm>
            <a:off x="4648200" y="1600200"/>
            <a:ext cx="6801612" cy="1828800"/>
          </a:xfrm>
        </p:spPr>
        <p:txBody>
          <a:bodyPr>
            <a:noAutofit/>
          </a:bodyPr>
          <a:lstStyle/>
          <a:p>
            <a:r>
              <a:rPr lang="en-US" sz="3600" dirty="0"/>
              <a:t>Optimizing Object Detection and Segmentation Integration for</a:t>
            </a:r>
            <a:br>
              <a:rPr lang="en-US" sz="3600" dirty="0"/>
            </a:br>
            <a:r>
              <a:rPr lang="en-US" sz="3600" dirty="0"/>
              <a:t> Real-Time Urban Scene Analysis</a:t>
            </a:r>
          </a:p>
        </p:txBody>
      </p:sp>
      <p:pic>
        <p:nvPicPr>
          <p:cNvPr id="6" name="Image 0" descr="preencoded.png">
            <a:extLst>
              <a:ext uri="{FF2B5EF4-FFF2-40B4-BE49-F238E27FC236}">
                <a16:creationId xmlns:a16="http://schemas.microsoft.com/office/drawing/2014/main" id="{2074FCF2-BB2F-EC91-779F-15E10C845BB4}"/>
              </a:ext>
            </a:extLst>
          </p:cNvPr>
          <p:cNvPicPr>
            <a:picLocks noChangeAspect="1"/>
          </p:cNvPicPr>
          <p:nvPr/>
        </p:nvPicPr>
        <p:blipFill>
          <a:blip r:embed="rId3"/>
          <a:stretch>
            <a:fillRect/>
          </a:stretch>
        </p:blipFill>
        <p:spPr>
          <a:xfrm>
            <a:off x="0" y="0"/>
            <a:ext cx="4419600" cy="6335436"/>
          </a:xfrm>
          <a:prstGeom prst="rect">
            <a:avLst/>
          </a:prstGeom>
        </p:spPr>
      </p:pic>
      <p:pic>
        <p:nvPicPr>
          <p:cNvPr id="7" name="Image 0" descr="preencoded.png">
            <a:extLst>
              <a:ext uri="{FF2B5EF4-FFF2-40B4-BE49-F238E27FC236}">
                <a16:creationId xmlns:a16="http://schemas.microsoft.com/office/drawing/2014/main" id="{B49C31EA-59C5-39E5-E2AB-CF74D97B1926}"/>
              </a:ext>
            </a:extLst>
          </p:cNvPr>
          <p:cNvPicPr>
            <a:picLocks noChangeAspect="1"/>
          </p:cNvPicPr>
          <p:nvPr/>
        </p:nvPicPr>
        <p:blipFill>
          <a:blip r:embed="rId3"/>
          <a:stretch>
            <a:fillRect/>
          </a:stretch>
        </p:blipFill>
        <p:spPr>
          <a:xfrm>
            <a:off x="-1" y="0"/>
            <a:ext cx="4784141" cy="6858000"/>
          </a:xfrm>
          <a:prstGeom prst="rect">
            <a:avLst/>
          </a:prstGeom>
        </p:spPr>
      </p:pic>
      <p:sp>
        <p:nvSpPr>
          <p:cNvPr id="3" name="TextBox 2">
            <a:extLst>
              <a:ext uri="{FF2B5EF4-FFF2-40B4-BE49-F238E27FC236}">
                <a16:creationId xmlns:a16="http://schemas.microsoft.com/office/drawing/2014/main" id="{B72860EF-A1CA-72DA-D8AB-EC1927AA606B}"/>
              </a:ext>
            </a:extLst>
          </p:cNvPr>
          <p:cNvSpPr txBox="1"/>
          <p:nvPr/>
        </p:nvSpPr>
        <p:spPr>
          <a:xfrm>
            <a:off x="5186680" y="6414254"/>
            <a:ext cx="6106160" cy="369332"/>
          </a:xfrm>
          <a:prstGeom prst="rect">
            <a:avLst/>
          </a:prstGeom>
          <a:noFill/>
        </p:spPr>
        <p:txBody>
          <a:bodyPr wrap="square">
            <a:spAutoFit/>
          </a:bodyPr>
          <a:lstStyle/>
          <a:p>
            <a:pPr marL="0" algn="l" rtl="0" eaLnBrk="1" latinLnBrk="0" hangingPunct="1"/>
            <a:r>
              <a:rPr lang="en-US" sz="1800" b="1" kern="1200">
                <a:solidFill>
                  <a:srgbClr val="000000"/>
                </a:solidFill>
                <a:effectLst/>
                <a:latin typeface="Aptos" panose="020B0004020202020204" pitchFamily="34" charset="0"/>
                <a:ea typeface="+mn-ea"/>
                <a:cs typeface="+mn-cs"/>
              </a:rPr>
              <a:t>IT21256264</a:t>
            </a:r>
            <a:r>
              <a:rPr lang="en-US" sz="1800" kern="1200">
                <a:solidFill>
                  <a:srgbClr val="000000"/>
                </a:solidFill>
                <a:effectLst/>
                <a:latin typeface="Aptos" panose="020B0004020202020204" pitchFamily="34" charset="0"/>
                <a:ea typeface="+mn-ea"/>
                <a:cs typeface="+mn-cs"/>
              </a:rPr>
              <a:t>   |   Kumara B.D.A.N</a:t>
            </a:r>
            <a:r>
              <a:rPr lang="en-US" sz="1800" b="1" kern="1200">
                <a:solidFill>
                  <a:srgbClr val="000000"/>
                </a:solidFill>
                <a:effectLst/>
                <a:latin typeface="Aptos" panose="020B0004020202020204" pitchFamily="34" charset="0"/>
                <a:ea typeface="+mn-ea"/>
                <a:cs typeface="+mn-cs"/>
              </a:rPr>
              <a:t>  </a:t>
            </a:r>
            <a:r>
              <a:rPr lang="en-US" sz="1800" kern="1200">
                <a:solidFill>
                  <a:srgbClr val="000000"/>
                </a:solidFill>
                <a:effectLst/>
                <a:latin typeface="Aptos" panose="020B0004020202020204" pitchFamily="34" charset="0"/>
                <a:ea typeface="+mn-ea"/>
                <a:cs typeface="+mn-cs"/>
              </a:rPr>
              <a:t>| </a:t>
            </a:r>
            <a:r>
              <a:rPr lang="en-US" sz="1800" b="0" kern="1200">
                <a:solidFill>
                  <a:srgbClr val="000000"/>
                </a:solidFill>
                <a:effectLst/>
                <a:latin typeface="Aptos" panose="020B0004020202020204" pitchFamily="34" charset="0"/>
                <a:ea typeface="+mn-ea"/>
                <a:cs typeface="+mn-cs"/>
              </a:rPr>
              <a:t>R25-002</a:t>
            </a:r>
            <a:r>
              <a:rPr lang="en-US" sz="1800" kern="1200">
                <a:solidFill>
                  <a:srgbClr val="000000"/>
                </a:solidFill>
                <a:effectLst/>
                <a:latin typeface="Aptos" panose="020B0004020202020204" pitchFamily="34" charset="0"/>
                <a:ea typeface="+mn-ea"/>
                <a:cs typeface="+mn-cs"/>
              </a:rPr>
              <a:t>  </a:t>
            </a:r>
            <a:endParaRPr lang="en-US">
              <a:effectLst/>
            </a:endParaRPr>
          </a:p>
        </p:txBody>
      </p:sp>
    </p:spTree>
    <p:extLst>
      <p:ext uri="{BB962C8B-B14F-4D97-AF65-F5344CB8AC3E}">
        <p14:creationId xmlns:p14="http://schemas.microsoft.com/office/powerpoint/2010/main" val="3917663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a1c76c7-cebf-4aba-b6dd-f609147c545c">
      <Terms xmlns="http://schemas.microsoft.com/office/infopath/2007/PartnerControls"/>
    </lcf76f155ced4ddcb4097134ff3c332f>
    <TaxCatchAll xmlns="db72c12f-87a4-44ab-bbc5-4cc8306b15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20BA511443E064D854E5067B4019C9E" ma:contentTypeVersion="12" ma:contentTypeDescription="Create a new document." ma:contentTypeScope="" ma:versionID="823e431178a4469f22f974e982d7ce0f">
  <xsd:schema xmlns:xsd="http://www.w3.org/2001/XMLSchema" xmlns:xs="http://www.w3.org/2001/XMLSchema" xmlns:p="http://schemas.microsoft.com/office/2006/metadata/properties" xmlns:ns2="3a1c76c7-cebf-4aba-b6dd-f609147c545c" xmlns:ns3="db72c12f-87a4-44ab-bbc5-4cc8306b158a" targetNamespace="http://schemas.microsoft.com/office/2006/metadata/properties" ma:root="true" ma:fieldsID="f755ef8bf2927eef413b6d6ddfa5335a" ns2:_="" ns3:_="">
    <xsd:import namespace="3a1c76c7-cebf-4aba-b6dd-f609147c545c"/>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1c76c7-cebf-4aba-b6dd-f609147c54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29C832-9062-432A-9EF2-2D7CABBE9DA8}">
  <ds:schemaRefs>
    <ds:schemaRef ds:uri="http://purl.org/dc/terms/"/>
    <ds:schemaRef ds:uri="http://purl.org/dc/elements/1.1/"/>
    <ds:schemaRef ds:uri="3a1c76c7-cebf-4aba-b6dd-f609147c545c"/>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4D291E79-CEAA-4772-AB87-475E76C65487}">
  <ds:schemaRefs>
    <ds:schemaRef ds:uri="http://schemas.microsoft.com/sharepoint/v3/contenttype/forms"/>
  </ds:schemaRefs>
</ds:datastoreItem>
</file>

<file path=customXml/itemProps3.xml><?xml version="1.0" encoding="utf-8"?>
<ds:datastoreItem xmlns:ds="http://schemas.openxmlformats.org/officeDocument/2006/customXml" ds:itemID="{D062A5D7-1FBD-445A-BDB9-655D17164512}"/>
</file>

<file path=docProps/app.xml><?xml version="1.0" encoding="utf-8"?>
<Properties xmlns="http://schemas.openxmlformats.org/officeDocument/2006/extended-properties" xmlns:vt="http://schemas.openxmlformats.org/officeDocument/2006/docPropsVTypes">
  <Template>TM04033925[[fn=Droplet]]</Template>
  <TotalTime>29</TotalTime>
  <Words>4653</Words>
  <Application>Microsoft Office PowerPoint</Application>
  <PresentationFormat>Widescreen</PresentationFormat>
  <Paragraphs>655</Paragraphs>
  <Slides>63</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Aptos</vt:lpstr>
      <vt:lpstr>Aptos Display</vt:lpstr>
      <vt:lpstr>Arial</vt:lpstr>
      <vt:lpstr>Calibri</vt:lpstr>
      <vt:lpstr>Platypi Medium</vt:lpstr>
      <vt:lpstr>Times New Roman</vt:lpstr>
      <vt:lpstr>Wingdings</vt:lpstr>
      <vt:lpstr>Office Theme</vt:lpstr>
      <vt:lpstr>HeatScape</vt:lpstr>
      <vt:lpstr>Supervisors</vt:lpstr>
      <vt:lpstr>Team Members</vt:lpstr>
      <vt:lpstr>Introduction</vt:lpstr>
      <vt:lpstr>Research Question</vt:lpstr>
      <vt:lpstr>Objectives</vt:lpstr>
      <vt:lpstr>System Diagram</vt:lpstr>
      <vt:lpstr>IT21256264 | KUMARA B.D.A.N.</vt:lpstr>
      <vt:lpstr>Optimizing Object Detection and Segmentation Integration for  Real-Time Urban Scene Analysis</vt:lpstr>
      <vt:lpstr>Introduction</vt:lpstr>
      <vt:lpstr>Research Gap</vt:lpstr>
      <vt:lpstr>Research Question </vt:lpstr>
      <vt:lpstr>Specific and Sub Objectives</vt:lpstr>
      <vt:lpstr>System Diagram</vt:lpstr>
      <vt:lpstr>TECHNOLOGIES, TECHNIQUES &amp; ALGORITHMS</vt:lpstr>
      <vt:lpstr>System, personal, and software Requirements specification </vt:lpstr>
      <vt:lpstr>WORK BREAKDOWN STRUCTURE </vt:lpstr>
      <vt:lpstr>Gannt Chart</vt:lpstr>
      <vt:lpstr>Commercialization</vt:lpstr>
      <vt:lpstr>Budget Plan</vt:lpstr>
      <vt:lpstr>References</vt:lpstr>
      <vt:lpstr>IT21219320 | Ayeshmantha S. K. S.</vt:lpstr>
      <vt:lpstr>PowerPoint Presentation</vt:lpstr>
      <vt:lpstr>Introduction</vt:lpstr>
      <vt:lpstr>Research Gap</vt:lpstr>
      <vt:lpstr>Research Question</vt:lpstr>
      <vt:lpstr>Specific and Sub Objectives</vt:lpstr>
      <vt:lpstr>Methodology</vt:lpstr>
      <vt:lpstr>TECHNOLOGIES, TECHNIQUES &amp; ALGORITHMS</vt:lpstr>
      <vt:lpstr>System, personal, and software Requirements specification </vt:lpstr>
      <vt:lpstr>WORK BREAKDOWN STRUCTURE </vt:lpstr>
      <vt:lpstr>Gannt Chart</vt:lpstr>
      <vt:lpstr>Commercialization</vt:lpstr>
      <vt:lpstr>Budget Plan</vt:lpstr>
      <vt:lpstr>References</vt:lpstr>
      <vt:lpstr>IT21802126 | Silva G. M. S. S</vt:lpstr>
      <vt:lpstr>Standardized Data Integration  and  VLM Optimization for  Urban Heat Island Mitigation</vt:lpstr>
      <vt:lpstr>Introduction</vt:lpstr>
      <vt:lpstr>Research Gap</vt:lpstr>
      <vt:lpstr>Research Questions</vt:lpstr>
      <vt:lpstr>Specific and Sub Objectives</vt:lpstr>
      <vt:lpstr>Methodology</vt:lpstr>
      <vt:lpstr>TECHNOLOGIES, TECHNIQUES &amp; ALGORITHMS</vt:lpstr>
      <vt:lpstr>System, personal, and software Requirements specification </vt:lpstr>
      <vt:lpstr>WORK BREAKDOWN STRUCTURE </vt:lpstr>
      <vt:lpstr>Gannt Chart</vt:lpstr>
      <vt:lpstr>Commercialization</vt:lpstr>
      <vt:lpstr>Budget Plan</vt:lpstr>
      <vt:lpstr>References</vt:lpstr>
      <vt:lpstr>IT21802058 | Madhuwantha G K O</vt:lpstr>
      <vt:lpstr>PowerPoint Presentation</vt:lpstr>
      <vt:lpstr>PowerPoint Presentation</vt:lpstr>
      <vt:lpstr>Research Gap</vt:lpstr>
      <vt:lpstr>Research Questions</vt:lpstr>
      <vt:lpstr>Specific and Sub Objectives</vt:lpstr>
      <vt:lpstr>Methodology</vt:lpstr>
      <vt:lpstr>Technologies to be used</vt:lpstr>
      <vt:lpstr>System, Personal, and Software Requirements Specifications</vt:lpstr>
      <vt:lpstr>PowerPoint Presentation</vt:lpstr>
      <vt:lpstr>PowerPoint Presentation</vt:lpstr>
      <vt:lpstr>Commercialization</vt:lpstr>
      <vt:lpstr>Budget Plan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Kumara B.D.A.N it21256264</dc:creator>
  <cp:lastModifiedBy>Silva.G.M.S.S it21802126</cp:lastModifiedBy>
  <cp:revision>1</cp:revision>
  <dcterms:created xsi:type="dcterms:W3CDTF">2025-01-25T03:08:59Z</dcterms:created>
  <dcterms:modified xsi:type="dcterms:W3CDTF">2025-02-15T09:44:18Z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0x010100720BA511443E064D854E5067B4019C9E</vt:lpwstr>
  </property>
</Properties>
</file>